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60" r:id="rId5"/>
    <p:sldId id="279" r:id="rId6"/>
    <p:sldId id="266" r:id="rId7"/>
    <p:sldId id="262" r:id="rId8"/>
    <p:sldId id="277" r:id="rId9"/>
    <p:sldId id="261" r:id="rId10"/>
    <p:sldId id="276" r:id="rId11"/>
    <p:sldId id="267" r:id="rId12"/>
    <p:sldId id="268" r:id="rId13"/>
    <p:sldId id="278" r:id="rId14"/>
    <p:sldId id="270" r:id="rId15"/>
    <p:sldId id="269" r:id="rId16"/>
    <p:sldId id="271" r:id="rId17"/>
    <p:sldId id="265" r:id="rId18"/>
    <p:sldId id="272" r:id="rId19"/>
    <p:sldId id="274" r:id="rId20"/>
    <p:sldId id="282" r:id="rId21"/>
    <p:sldId id="283" r:id="rId22"/>
    <p:sldId id="281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81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4EAF36-2C00-4C7A-B9B3-451B2203038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9492FF-1611-4A51-822F-79295206407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1" dirty="0"/>
            <a:t>Student with zero jobs will be given priority</a:t>
          </a:r>
          <a:endParaRPr lang="en-US" sz="2400" dirty="0"/>
        </a:p>
      </dgm:t>
    </dgm:pt>
    <dgm:pt modelId="{DE2F20DE-F290-48D9-85AF-2F30F94F7334}" type="parTrans" cxnId="{2DA5410D-FF30-43A2-8665-FE3F89506161}">
      <dgm:prSet/>
      <dgm:spPr/>
      <dgm:t>
        <a:bodyPr/>
        <a:lstStyle/>
        <a:p>
          <a:endParaRPr lang="en-US"/>
        </a:p>
      </dgm:t>
    </dgm:pt>
    <dgm:pt modelId="{EBB06B54-7022-4080-A7CC-7E79387DE277}" type="sibTrans" cxnId="{2DA5410D-FF30-43A2-8665-FE3F89506161}">
      <dgm:prSet/>
      <dgm:spPr/>
      <dgm:t>
        <a:bodyPr/>
        <a:lstStyle/>
        <a:p>
          <a:endParaRPr lang="en-US"/>
        </a:p>
      </dgm:t>
    </dgm:pt>
    <dgm:pt modelId="{C4A5A42C-9500-45A6-ACB3-86EE1A143528}">
      <dgm:prSet custT="1"/>
      <dgm:spPr/>
      <dgm:t>
        <a:bodyPr/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he Hand Bold"/>
              <a:ea typeface="+mn-ea"/>
              <a:cs typeface="+mn-cs"/>
            </a:rPr>
            <a:t>Student can apply to many jobs irrespective of their job status</a:t>
          </a:r>
          <a:endParaRPr lang="en-US" sz="24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he Hand Bold"/>
            <a:ea typeface="+mn-ea"/>
            <a:cs typeface="+mn-cs"/>
          </a:endParaRPr>
        </a:p>
      </dgm:t>
    </dgm:pt>
    <dgm:pt modelId="{31DECDE5-03A7-4403-8A97-BCB84FAEE0B2}" type="parTrans" cxnId="{4DCCDF63-7D29-4B89-BAAA-DED41E3F6AD2}">
      <dgm:prSet/>
      <dgm:spPr/>
      <dgm:t>
        <a:bodyPr/>
        <a:lstStyle/>
        <a:p>
          <a:endParaRPr lang="en-US"/>
        </a:p>
      </dgm:t>
    </dgm:pt>
    <dgm:pt modelId="{728C4AA0-44B2-4A11-B15C-0CFE1555D6D1}" type="sibTrans" cxnId="{4DCCDF63-7D29-4B89-BAAA-DED41E3F6AD2}">
      <dgm:prSet/>
      <dgm:spPr/>
      <dgm:t>
        <a:bodyPr/>
        <a:lstStyle/>
        <a:p>
          <a:endParaRPr lang="en-US"/>
        </a:p>
      </dgm:t>
    </dgm:pt>
    <dgm:pt modelId="{D602279C-2431-4DBD-9735-538D3417A4E2}">
      <dgm:prSet custT="1"/>
      <dgm:spPr/>
      <dgm:t>
        <a:bodyPr/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he Hand Bold"/>
              <a:ea typeface="+mn-ea"/>
              <a:cs typeface="+mn-cs"/>
            </a:rPr>
            <a:t>Transparency between applicant and employer regarding jobs</a:t>
          </a:r>
          <a:endParaRPr lang="en-US" sz="24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he Hand Bold"/>
            <a:ea typeface="+mn-ea"/>
            <a:cs typeface="+mn-cs"/>
          </a:endParaRPr>
        </a:p>
      </dgm:t>
    </dgm:pt>
    <dgm:pt modelId="{E020C39D-504A-45F7-8610-0C3A3310A809}" type="parTrans" cxnId="{FC121F5F-6ED9-4563-9FE0-1217E67AED43}">
      <dgm:prSet/>
      <dgm:spPr/>
      <dgm:t>
        <a:bodyPr/>
        <a:lstStyle/>
        <a:p>
          <a:endParaRPr lang="en-US"/>
        </a:p>
      </dgm:t>
    </dgm:pt>
    <dgm:pt modelId="{6D2A389A-F0EC-466F-ABA3-939846989B10}" type="sibTrans" cxnId="{FC121F5F-6ED9-4563-9FE0-1217E67AED43}">
      <dgm:prSet/>
      <dgm:spPr/>
      <dgm:t>
        <a:bodyPr/>
        <a:lstStyle/>
        <a:p>
          <a:endParaRPr lang="en-US"/>
        </a:p>
      </dgm:t>
    </dgm:pt>
    <dgm:pt modelId="{5840E686-6F3B-4848-ACB4-438F25022627}" type="pres">
      <dgm:prSet presAssocID="{574EAF36-2C00-4C7A-B9B3-451B2203038D}" presName="root" presStyleCnt="0">
        <dgm:presLayoutVars>
          <dgm:dir/>
          <dgm:resizeHandles val="exact"/>
        </dgm:presLayoutVars>
      </dgm:prSet>
      <dgm:spPr/>
    </dgm:pt>
    <dgm:pt modelId="{54F5333C-2CA7-477C-B1E8-A2268128123D}" type="pres">
      <dgm:prSet presAssocID="{7C9492FF-1611-4A51-822F-792952064077}" presName="compNode" presStyleCnt="0"/>
      <dgm:spPr/>
    </dgm:pt>
    <dgm:pt modelId="{531CD1E5-010C-4C5A-AB6B-71F1ECBE6C69}" type="pres">
      <dgm:prSet presAssocID="{7C9492FF-1611-4A51-822F-7929520640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C8978E50-7BDA-4F33-8DED-7553D2FFACFB}" type="pres">
      <dgm:prSet presAssocID="{7C9492FF-1611-4A51-822F-792952064077}" presName="spaceRect" presStyleCnt="0"/>
      <dgm:spPr/>
    </dgm:pt>
    <dgm:pt modelId="{484792A0-765F-466E-9D39-31D775DEA8A9}" type="pres">
      <dgm:prSet presAssocID="{7C9492FF-1611-4A51-822F-792952064077}" presName="textRect" presStyleLbl="revTx" presStyleIdx="0" presStyleCnt="3">
        <dgm:presLayoutVars>
          <dgm:chMax val="1"/>
          <dgm:chPref val="1"/>
        </dgm:presLayoutVars>
      </dgm:prSet>
      <dgm:spPr/>
    </dgm:pt>
    <dgm:pt modelId="{3C552D2B-6F15-4D57-82EE-2977AA9CE3F9}" type="pres">
      <dgm:prSet presAssocID="{EBB06B54-7022-4080-A7CC-7E79387DE277}" presName="sibTrans" presStyleCnt="0"/>
      <dgm:spPr/>
    </dgm:pt>
    <dgm:pt modelId="{5A33F09B-9F8A-4E3C-885C-239055D39AA9}" type="pres">
      <dgm:prSet presAssocID="{C4A5A42C-9500-45A6-ACB3-86EE1A143528}" presName="compNode" presStyleCnt="0"/>
      <dgm:spPr/>
    </dgm:pt>
    <dgm:pt modelId="{52E236E1-2BE6-4E37-8D47-9B32EC4F4759}" type="pres">
      <dgm:prSet presAssocID="{C4A5A42C-9500-45A6-ACB3-86EE1A1435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F9BCAF85-188D-45FB-8CF8-AC9614DC6954}" type="pres">
      <dgm:prSet presAssocID="{C4A5A42C-9500-45A6-ACB3-86EE1A143528}" presName="spaceRect" presStyleCnt="0"/>
      <dgm:spPr/>
    </dgm:pt>
    <dgm:pt modelId="{1E8B898F-4235-4686-90A8-D25420C6C70F}" type="pres">
      <dgm:prSet presAssocID="{C4A5A42C-9500-45A6-ACB3-86EE1A143528}" presName="textRect" presStyleLbl="revTx" presStyleIdx="1" presStyleCnt="3">
        <dgm:presLayoutVars>
          <dgm:chMax val="1"/>
          <dgm:chPref val="1"/>
        </dgm:presLayoutVars>
      </dgm:prSet>
      <dgm:spPr/>
    </dgm:pt>
    <dgm:pt modelId="{D6774F3F-76B1-413C-9AE8-D3283D50BA29}" type="pres">
      <dgm:prSet presAssocID="{728C4AA0-44B2-4A11-B15C-0CFE1555D6D1}" presName="sibTrans" presStyleCnt="0"/>
      <dgm:spPr/>
    </dgm:pt>
    <dgm:pt modelId="{28E40D11-6950-469D-AF3D-D440A0B2D7E3}" type="pres">
      <dgm:prSet presAssocID="{D602279C-2431-4DBD-9735-538D3417A4E2}" presName="compNode" presStyleCnt="0"/>
      <dgm:spPr/>
    </dgm:pt>
    <dgm:pt modelId="{BEAE3079-9591-4CC6-A52A-B70199AE18A4}" type="pres">
      <dgm:prSet presAssocID="{D602279C-2431-4DBD-9735-538D3417A4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32CA8383-4457-40A8-8ADA-EF23FB5AD394}" type="pres">
      <dgm:prSet presAssocID="{D602279C-2431-4DBD-9735-538D3417A4E2}" presName="spaceRect" presStyleCnt="0"/>
      <dgm:spPr/>
    </dgm:pt>
    <dgm:pt modelId="{442B909A-EF95-42B1-B053-F4411C4E60D0}" type="pres">
      <dgm:prSet presAssocID="{D602279C-2431-4DBD-9735-538D3417A4E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DA5410D-FF30-43A2-8665-FE3F89506161}" srcId="{574EAF36-2C00-4C7A-B9B3-451B2203038D}" destId="{7C9492FF-1611-4A51-822F-792952064077}" srcOrd="0" destOrd="0" parTransId="{DE2F20DE-F290-48D9-85AF-2F30F94F7334}" sibTransId="{EBB06B54-7022-4080-A7CC-7E79387DE277}"/>
    <dgm:cxn modelId="{3E6EF855-115C-454C-B5EC-A2F19B34EF4C}" type="presOf" srcId="{C4A5A42C-9500-45A6-ACB3-86EE1A143528}" destId="{1E8B898F-4235-4686-90A8-D25420C6C70F}" srcOrd="0" destOrd="0" presId="urn:microsoft.com/office/officeart/2018/2/layout/IconLabelList"/>
    <dgm:cxn modelId="{FC121F5F-6ED9-4563-9FE0-1217E67AED43}" srcId="{574EAF36-2C00-4C7A-B9B3-451B2203038D}" destId="{D602279C-2431-4DBD-9735-538D3417A4E2}" srcOrd="2" destOrd="0" parTransId="{E020C39D-504A-45F7-8610-0C3A3310A809}" sibTransId="{6D2A389A-F0EC-466F-ABA3-939846989B10}"/>
    <dgm:cxn modelId="{4DCCDF63-7D29-4B89-BAAA-DED41E3F6AD2}" srcId="{574EAF36-2C00-4C7A-B9B3-451B2203038D}" destId="{C4A5A42C-9500-45A6-ACB3-86EE1A143528}" srcOrd="1" destOrd="0" parTransId="{31DECDE5-03A7-4403-8A97-BCB84FAEE0B2}" sibTransId="{728C4AA0-44B2-4A11-B15C-0CFE1555D6D1}"/>
    <dgm:cxn modelId="{722A26D3-C2CC-4B5E-9D69-08C9A486B0DA}" type="presOf" srcId="{7C9492FF-1611-4A51-822F-792952064077}" destId="{484792A0-765F-466E-9D39-31D775DEA8A9}" srcOrd="0" destOrd="0" presId="urn:microsoft.com/office/officeart/2018/2/layout/IconLabelList"/>
    <dgm:cxn modelId="{B02C0CDD-D8D0-4F87-9393-4C7B3A345A2B}" type="presOf" srcId="{574EAF36-2C00-4C7A-B9B3-451B2203038D}" destId="{5840E686-6F3B-4848-ACB4-438F25022627}" srcOrd="0" destOrd="0" presId="urn:microsoft.com/office/officeart/2018/2/layout/IconLabelList"/>
    <dgm:cxn modelId="{0C376EF7-CFAE-4DBC-874A-2D4EBE1B6F08}" type="presOf" srcId="{D602279C-2431-4DBD-9735-538D3417A4E2}" destId="{442B909A-EF95-42B1-B053-F4411C4E60D0}" srcOrd="0" destOrd="0" presId="urn:microsoft.com/office/officeart/2018/2/layout/IconLabelList"/>
    <dgm:cxn modelId="{4A325616-2A77-4EC0-B4DD-A92426C1692B}" type="presParOf" srcId="{5840E686-6F3B-4848-ACB4-438F25022627}" destId="{54F5333C-2CA7-477C-B1E8-A2268128123D}" srcOrd="0" destOrd="0" presId="urn:microsoft.com/office/officeart/2018/2/layout/IconLabelList"/>
    <dgm:cxn modelId="{6BC83B1B-5095-4029-B4FC-A9F5DD4F66A4}" type="presParOf" srcId="{54F5333C-2CA7-477C-B1E8-A2268128123D}" destId="{531CD1E5-010C-4C5A-AB6B-71F1ECBE6C69}" srcOrd="0" destOrd="0" presId="urn:microsoft.com/office/officeart/2018/2/layout/IconLabelList"/>
    <dgm:cxn modelId="{0255B593-FECF-4C35-857D-969D99491893}" type="presParOf" srcId="{54F5333C-2CA7-477C-B1E8-A2268128123D}" destId="{C8978E50-7BDA-4F33-8DED-7553D2FFACFB}" srcOrd="1" destOrd="0" presId="urn:microsoft.com/office/officeart/2018/2/layout/IconLabelList"/>
    <dgm:cxn modelId="{1C9409CD-F863-4999-9BA6-03F2A7DA445D}" type="presParOf" srcId="{54F5333C-2CA7-477C-B1E8-A2268128123D}" destId="{484792A0-765F-466E-9D39-31D775DEA8A9}" srcOrd="2" destOrd="0" presId="urn:microsoft.com/office/officeart/2018/2/layout/IconLabelList"/>
    <dgm:cxn modelId="{F5B1D278-2F01-423C-8931-AEE507DC11C9}" type="presParOf" srcId="{5840E686-6F3B-4848-ACB4-438F25022627}" destId="{3C552D2B-6F15-4D57-82EE-2977AA9CE3F9}" srcOrd="1" destOrd="0" presId="urn:microsoft.com/office/officeart/2018/2/layout/IconLabelList"/>
    <dgm:cxn modelId="{C98F55DD-73B9-4531-A0F2-D9E21A8A2D01}" type="presParOf" srcId="{5840E686-6F3B-4848-ACB4-438F25022627}" destId="{5A33F09B-9F8A-4E3C-885C-239055D39AA9}" srcOrd="2" destOrd="0" presId="urn:microsoft.com/office/officeart/2018/2/layout/IconLabelList"/>
    <dgm:cxn modelId="{5E98FDD4-F253-4B29-96EE-27158444B5C9}" type="presParOf" srcId="{5A33F09B-9F8A-4E3C-885C-239055D39AA9}" destId="{52E236E1-2BE6-4E37-8D47-9B32EC4F4759}" srcOrd="0" destOrd="0" presId="urn:microsoft.com/office/officeart/2018/2/layout/IconLabelList"/>
    <dgm:cxn modelId="{8EB92D3D-1F79-4DC1-BC23-E45EEEF5D2B2}" type="presParOf" srcId="{5A33F09B-9F8A-4E3C-885C-239055D39AA9}" destId="{F9BCAF85-188D-45FB-8CF8-AC9614DC6954}" srcOrd="1" destOrd="0" presId="urn:microsoft.com/office/officeart/2018/2/layout/IconLabelList"/>
    <dgm:cxn modelId="{64F3C362-CEA9-4212-918E-DB6D6BF8D0FF}" type="presParOf" srcId="{5A33F09B-9F8A-4E3C-885C-239055D39AA9}" destId="{1E8B898F-4235-4686-90A8-D25420C6C70F}" srcOrd="2" destOrd="0" presId="urn:microsoft.com/office/officeart/2018/2/layout/IconLabelList"/>
    <dgm:cxn modelId="{E6A0ED8D-39EE-4327-82AF-1B60416FF52C}" type="presParOf" srcId="{5840E686-6F3B-4848-ACB4-438F25022627}" destId="{D6774F3F-76B1-413C-9AE8-D3283D50BA29}" srcOrd="3" destOrd="0" presId="urn:microsoft.com/office/officeart/2018/2/layout/IconLabelList"/>
    <dgm:cxn modelId="{C715C61C-F251-4233-BABD-F0111C8B45E9}" type="presParOf" srcId="{5840E686-6F3B-4848-ACB4-438F25022627}" destId="{28E40D11-6950-469D-AF3D-D440A0B2D7E3}" srcOrd="4" destOrd="0" presId="urn:microsoft.com/office/officeart/2018/2/layout/IconLabelList"/>
    <dgm:cxn modelId="{27581E6D-D416-4AA0-8B07-29AD14912AF9}" type="presParOf" srcId="{28E40D11-6950-469D-AF3D-D440A0B2D7E3}" destId="{BEAE3079-9591-4CC6-A52A-B70199AE18A4}" srcOrd="0" destOrd="0" presId="urn:microsoft.com/office/officeart/2018/2/layout/IconLabelList"/>
    <dgm:cxn modelId="{FEC7FB58-87D5-4329-8B8B-5ABCC7BBFB43}" type="presParOf" srcId="{28E40D11-6950-469D-AF3D-D440A0B2D7E3}" destId="{32CA8383-4457-40A8-8ADA-EF23FB5AD394}" srcOrd="1" destOrd="0" presId="urn:microsoft.com/office/officeart/2018/2/layout/IconLabelList"/>
    <dgm:cxn modelId="{216E3825-E7F7-41E4-8BFA-757BE4FFAAA9}" type="presParOf" srcId="{28E40D11-6950-469D-AF3D-D440A0B2D7E3}" destId="{442B909A-EF95-42B1-B053-F4411C4E60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1CD1E5-010C-4C5A-AB6B-71F1ECBE6C69}">
      <dsp:nvSpPr>
        <dsp:cNvPr id="0" name=""/>
        <dsp:cNvSpPr/>
      </dsp:nvSpPr>
      <dsp:spPr>
        <a:xfrm>
          <a:off x="621808" y="894053"/>
          <a:ext cx="879096" cy="8790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792A0-765F-466E-9D39-31D775DEA8A9}">
      <dsp:nvSpPr>
        <dsp:cNvPr id="0" name=""/>
        <dsp:cNvSpPr/>
      </dsp:nvSpPr>
      <dsp:spPr>
        <a:xfrm>
          <a:off x="84582" y="2122969"/>
          <a:ext cx="1953548" cy="1102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Student with zero jobs will be given priority</a:t>
          </a:r>
          <a:endParaRPr lang="en-US" sz="2400" kern="1200" dirty="0"/>
        </a:p>
      </dsp:txBody>
      <dsp:txXfrm>
        <a:off x="84582" y="2122969"/>
        <a:ext cx="1953548" cy="1102148"/>
      </dsp:txXfrm>
    </dsp:sp>
    <dsp:sp modelId="{52E236E1-2BE6-4E37-8D47-9B32EC4F4759}">
      <dsp:nvSpPr>
        <dsp:cNvPr id="0" name=""/>
        <dsp:cNvSpPr/>
      </dsp:nvSpPr>
      <dsp:spPr>
        <a:xfrm>
          <a:off x="2917227" y="894053"/>
          <a:ext cx="879096" cy="8790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B898F-4235-4686-90A8-D25420C6C70F}">
      <dsp:nvSpPr>
        <dsp:cNvPr id="0" name=""/>
        <dsp:cNvSpPr/>
      </dsp:nvSpPr>
      <dsp:spPr>
        <a:xfrm>
          <a:off x="2380001" y="2122969"/>
          <a:ext cx="1953548" cy="1102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he Hand Bold"/>
              <a:ea typeface="+mn-ea"/>
              <a:cs typeface="+mn-cs"/>
            </a:rPr>
            <a:t>Student can apply to many jobs irrespective of their job status</a:t>
          </a:r>
          <a:endParaRPr lang="en-US" sz="24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he Hand Bold"/>
            <a:ea typeface="+mn-ea"/>
            <a:cs typeface="+mn-cs"/>
          </a:endParaRPr>
        </a:p>
      </dsp:txBody>
      <dsp:txXfrm>
        <a:off x="2380001" y="2122969"/>
        <a:ext cx="1953548" cy="1102148"/>
      </dsp:txXfrm>
    </dsp:sp>
    <dsp:sp modelId="{BEAE3079-9591-4CC6-A52A-B70199AE18A4}">
      <dsp:nvSpPr>
        <dsp:cNvPr id="0" name=""/>
        <dsp:cNvSpPr/>
      </dsp:nvSpPr>
      <dsp:spPr>
        <a:xfrm>
          <a:off x="5212647" y="894053"/>
          <a:ext cx="879096" cy="8790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B909A-EF95-42B1-B053-F4411C4E60D0}">
      <dsp:nvSpPr>
        <dsp:cNvPr id="0" name=""/>
        <dsp:cNvSpPr/>
      </dsp:nvSpPr>
      <dsp:spPr>
        <a:xfrm>
          <a:off x="4675421" y="2122969"/>
          <a:ext cx="1953548" cy="1102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he Hand Bold"/>
              <a:ea typeface="+mn-ea"/>
              <a:cs typeface="+mn-cs"/>
            </a:rPr>
            <a:t>Transparency between applicant and employer regarding jobs</a:t>
          </a:r>
          <a:endParaRPr lang="en-US" sz="24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he Hand Bold"/>
            <a:ea typeface="+mn-ea"/>
            <a:cs typeface="+mn-cs"/>
          </a:endParaRPr>
        </a:p>
      </dsp:txBody>
      <dsp:txXfrm>
        <a:off x="4675421" y="2122969"/>
        <a:ext cx="1953548" cy="1102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17:28:06.8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4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2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3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9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8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9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0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4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9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70927-EC11-A74A-B202-A48D387A0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/>
              <a:t>On-Campus Job Management System</a:t>
            </a:r>
            <a:r>
              <a:rPr lang="en-US" sz="5600"/>
              <a:t> 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5BAEB-FC13-1D4D-839C-0F76884BE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u="sng" dirty="0"/>
              <a:t>DAMG Group 15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Dinesh Reddy Potlapati 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Jinal Mamaniya  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Sai Kiran Reddy Konda 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Tarun Balwani 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Zeenia Singla </a:t>
            </a:r>
          </a:p>
        </p:txBody>
      </p:sp>
      <p:pic>
        <p:nvPicPr>
          <p:cNvPr id="4" name="Picture 3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01D0D173-CC75-6454-F867-0A6134CDC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843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4F882-E655-4D4A-A804-B589BD17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/>
              <a:t>Computational column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2F50-B6CD-1A44-A568-02A022897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797782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b="1" dirty="0"/>
              <a:t>ALTER TABLE dbo.StudentEmployee </a:t>
            </a:r>
          </a:p>
          <a:p>
            <a:pPr marL="0" indent="0">
              <a:buNone/>
            </a:pPr>
            <a:r>
              <a:rPr lang="en-IN" sz="3600" b="1" dirty="0"/>
              <a:t>ADD biweeklyPayroll AS (hoursPerWeek * 2 * wagesPerHour)</a:t>
            </a:r>
          </a:p>
          <a:p>
            <a:endParaRPr lang="en-US" dirty="0"/>
          </a:p>
        </p:txBody>
      </p:sp>
      <p:pic>
        <p:nvPicPr>
          <p:cNvPr id="6" name="Picture 4" descr="Chairs in a circle">
            <a:extLst>
              <a:ext uri="{FF2B5EF4-FFF2-40B4-BE49-F238E27FC236}">
                <a16:creationId xmlns:a16="http://schemas.microsoft.com/office/drawing/2014/main" id="{7CB6FC02-28E3-E483-E7E8-D0D6D6F0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4" r="1623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645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7635-1AE5-FB4D-A448-6B78FB25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Functions/check constraint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67899-53C8-1C43-BE99-CB004203286A}"/>
              </a:ext>
            </a:extLst>
          </p:cNvPr>
          <p:cNvSpPr txBox="1"/>
          <p:nvPr/>
        </p:nvSpPr>
        <p:spPr>
          <a:xfrm>
            <a:off x="838200" y="1898248"/>
            <a:ext cx="1081616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CREATE</a:t>
            </a:r>
            <a:r>
              <a:rPr lang="en-IN" sz="2400" dirty="0"/>
              <a:t> </a:t>
            </a:r>
            <a:r>
              <a:rPr lang="en-IN" sz="2400" b="1" dirty="0"/>
              <a:t>FUNCTION</a:t>
            </a:r>
            <a:r>
              <a:rPr lang="en-IN" sz="2400" dirty="0"/>
              <a:t> </a:t>
            </a:r>
            <a:r>
              <a:rPr lang="en-IN" sz="2400" dirty="0" err="1"/>
              <a:t>chk_same_job_application</a:t>
            </a:r>
            <a:r>
              <a:rPr lang="en-IN" sz="2400" dirty="0"/>
              <a:t>(</a:t>
            </a:r>
            <a:r>
              <a:rPr lang="en-IN" sz="2400" b="1" dirty="0"/>
              <a:t>@</a:t>
            </a:r>
            <a:r>
              <a:rPr lang="en-IN" sz="2400" b="1" dirty="0" err="1"/>
              <a:t>jobID</a:t>
            </a:r>
            <a:r>
              <a:rPr lang="en-IN" sz="2400" dirty="0"/>
              <a:t> </a:t>
            </a:r>
            <a:r>
              <a:rPr lang="en-IN" sz="2400" b="1" dirty="0"/>
              <a:t>int</a:t>
            </a:r>
            <a:r>
              <a:rPr lang="en-IN" sz="2400" dirty="0"/>
              <a:t>, </a:t>
            </a:r>
            <a:r>
              <a:rPr lang="en-IN" sz="2400" b="1" dirty="0"/>
              <a:t>@</a:t>
            </a:r>
            <a:r>
              <a:rPr lang="en-IN" sz="2400" b="1" dirty="0" err="1"/>
              <a:t>userID</a:t>
            </a:r>
            <a:r>
              <a:rPr lang="en-IN" sz="2400" dirty="0"/>
              <a:t> </a:t>
            </a:r>
            <a:r>
              <a:rPr lang="en-IN" sz="2400" b="1" dirty="0"/>
              <a:t>int</a:t>
            </a:r>
            <a:r>
              <a:rPr lang="en-IN" sz="2400" dirty="0"/>
              <a:t>)</a:t>
            </a:r>
          </a:p>
          <a:p>
            <a:r>
              <a:rPr lang="en-IN" sz="2400" b="1" dirty="0"/>
              <a:t>	RETURNS</a:t>
            </a:r>
            <a:r>
              <a:rPr lang="en-IN" sz="2400" dirty="0"/>
              <a:t> </a:t>
            </a:r>
            <a:r>
              <a:rPr lang="en-IN" sz="2400" b="1" dirty="0"/>
              <a:t>BIT</a:t>
            </a:r>
            <a:endParaRPr lang="en-IN" sz="2400" dirty="0"/>
          </a:p>
          <a:p>
            <a:r>
              <a:rPr lang="en-IN" sz="2400" b="1" dirty="0"/>
              <a:t>AS</a:t>
            </a:r>
            <a:r>
              <a:rPr lang="en-IN" sz="2400" dirty="0"/>
              <a:t> </a:t>
            </a:r>
          </a:p>
          <a:p>
            <a:r>
              <a:rPr lang="en-IN" sz="2400" b="1" dirty="0"/>
              <a:t>BEGIN</a:t>
            </a:r>
            <a:endParaRPr lang="en-IN" sz="2400" dirty="0"/>
          </a:p>
          <a:p>
            <a:r>
              <a:rPr lang="en-IN" sz="2400" b="1" dirty="0"/>
              <a:t>	IF</a:t>
            </a:r>
            <a:r>
              <a:rPr lang="en-IN" sz="2400" dirty="0"/>
              <a:t>(</a:t>
            </a:r>
            <a:r>
              <a:rPr lang="en-IN" sz="2400" b="1" dirty="0"/>
              <a:t>SELECT</a:t>
            </a:r>
            <a:r>
              <a:rPr lang="en-IN" sz="2400" dirty="0"/>
              <a:t> </a:t>
            </a:r>
            <a:r>
              <a:rPr lang="en-IN" sz="2400" b="1" dirty="0"/>
              <a:t>COUNT</a:t>
            </a:r>
            <a:r>
              <a:rPr lang="en-IN" sz="2400" dirty="0"/>
              <a:t>(*) </a:t>
            </a:r>
            <a:r>
              <a:rPr lang="en-IN" sz="2400" b="1" dirty="0"/>
              <a:t>FROM</a:t>
            </a:r>
            <a:r>
              <a:rPr lang="en-IN" sz="2400" dirty="0"/>
              <a:t> </a:t>
            </a:r>
            <a:r>
              <a:rPr lang="en-IN" sz="2400" dirty="0" err="1"/>
              <a:t>dbo.JobApplication</a:t>
            </a:r>
            <a:r>
              <a:rPr lang="en-IN" sz="2400" dirty="0"/>
              <a:t> </a:t>
            </a:r>
            <a:r>
              <a:rPr lang="en-IN" sz="2400" b="1" dirty="0"/>
              <a:t>WHERE</a:t>
            </a:r>
            <a:r>
              <a:rPr lang="en-IN" sz="2400" dirty="0"/>
              <a:t> </a:t>
            </a:r>
            <a:r>
              <a:rPr lang="en-IN" sz="2400" dirty="0" err="1"/>
              <a:t>jobID</a:t>
            </a:r>
            <a:r>
              <a:rPr lang="en-IN" sz="2400" dirty="0"/>
              <a:t> = </a:t>
            </a:r>
            <a:r>
              <a:rPr lang="en-IN" sz="2400" b="1" dirty="0"/>
              <a:t>@</a:t>
            </a:r>
            <a:r>
              <a:rPr lang="en-IN" sz="2400" b="1" dirty="0" err="1"/>
              <a:t>jobID</a:t>
            </a:r>
            <a:r>
              <a:rPr lang="en-IN" sz="2400" dirty="0"/>
              <a:t> </a:t>
            </a:r>
            <a:r>
              <a:rPr lang="en-IN" sz="2400" b="1" dirty="0"/>
              <a:t>AND</a:t>
            </a:r>
            <a:r>
              <a:rPr lang="en-IN" sz="2400" dirty="0"/>
              <a:t> </a:t>
            </a:r>
            <a:r>
              <a:rPr lang="en-IN" sz="2400" dirty="0" err="1"/>
              <a:t>userID</a:t>
            </a:r>
            <a:r>
              <a:rPr lang="en-IN" sz="2400" dirty="0"/>
              <a:t> = </a:t>
            </a:r>
            <a:r>
              <a:rPr lang="en-IN" sz="2400" b="1" dirty="0"/>
              <a:t>@</a:t>
            </a:r>
            <a:r>
              <a:rPr lang="en-IN" sz="2400" b="1" dirty="0" err="1"/>
              <a:t>userID</a:t>
            </a:r>
            <a:r>
              <a:rPr lang="en-IN" sz="2400" dirty="0"/>
              <a:t>) &gt; 1</a:t>
            </a:r>
          </a:p>
          <a:p>
            <a:r>
              <a:rPr lang="en-IN" sz="2400" b="1" dirty="0"/>
              <a:t>	BEGIN</a:t>
            </a:r>
            <a:r>
              <a:rPr lang="en-IN" sz="2400" dirty="0"/>
              <a:t> </a:t>
            </a:r>
          </a:p>
          <a:p>
            <a:r>
              <a:rPr lang="en-IN" sz="2400" b="1" dirty="0"/>
              <a:t>		RETURN</a:t>
            </a:r>
            <a:r>
              <a:rPr lang="en-IN" sz="2400" dirty="0"/>
              <a:t> 1</a:t>
            </a:r>
          </a:p>
          <a:p>
            <a:r>
              <a:rPr lang="en-IN" sz="2400" b="1" dirty="0"/>
              <a:t>	END</a:t>
            </a:r>
            <a:endParaRPr lang="en-IN" sz="2400" dirty="0"/>
          </a:p>
          <a:p>
            <a:r>
              <a:rPr lang="en-IN" sz="2400" b="1" dirty="0"/>
              <a:t>		RETURN</a:t>
            </a:r>
            <a:r>
              <a:rPr lang="en-IN" sz="2400" dirty="0"/>
              <a:t> 0</a:t>
            </a:r>
          </a:p>
          <a:p>
            <a:r>
              <a:rPr lang="en-IN" sz="2400" b="1" dirty="0"/>
              <a:t>END</a:t>
            </a:r>
            <a:endParaRPr lang="en-IN" sz="2400" dirty="0"/>
          </a:p>
          <a:p>
            <a:endParaRPr lang="en-IN" sz="2400" dirty="0"/>
          </a:p>
          <a:p>
            <a:r>
              <a:rPr lang="en-IN" sz="2400" b="1" dirty="0"/>
              <a:t>ALTER</a:t>
            </a:r>
            <a:r>
              <a:rPr lang="en-IN" sz="2400" dirty="0"/>
              <a:t> </a:t>
            </a:r>
            <a:r>
              <a:rPr lang="en-IN" sz="2400" b="1" dirty="0"/>
              <a:t>TABLE</a:t>
            </a:r>
            <a:r>
              <a:rPr lang="en-IN" sz="2400" dirty="0"/>
              <a:t> </a:t>
            </a:r>
            <a:r>
              <a:rPr lang="en-IN" sz="2400" dirty="0" err="1"/>
              <a:t>dbo.JobApplication</a:t>
            </a:r>
            <a:endParaRPr lang="en-IN" sz="2400" dirty="0"/>
          </a:p>
          <a:p>
            <a:r>
              <a:rPr lang="en-IN" sz="2400" b="1" dirty="0"/>
              <a:t>WITH</a:t>
            </a:r>
            <a:r>
              <a:rPr lang="en-IN" sz="2400" dirty="0"/>
              <a:t> </a:t>
            </a:r>
            <a:r>
              <a:rPr lang="en-IN" sz="2400" b="1" dirty="0"/>
              <a:t>NOCHECK</a:t>
            </a:r>
            <a:r>
              <a:rPr lang="en-IN" sz="2400" dirty="0"/>
              <a:t> </a:t>
            </a:r>
            <a:r>
              <a:rPr lang="en-IN" sz="2400" b="1" dirty="0"/>
              <a:t>ADD</a:t>
            </a:r>
            <a:r>
              <a:rPr lang="en-IN" sz="2400" dirty="0"/>
              <a:t> </a:t>
            </a:r>
            <a:r>
              <a:rPr lang="en-IN" sz="2400" b="1" dirty="0"/>
              <a:t>CONSTRAINT</a:t>
            </a:r>
            <a:r>
              <a:rPr lang="en-IN" sz="2400" dirty="0"/>
              <a:t> </a:t>
            </a:r>
            <a:r>
              <a:rPr lang="en-IN" sz="2400" dirty="0" err="1"/>
              <a:t>chk_duplicate_job_application</a:t>
            </a:r>
            <a:r>
              <a:rPr lang="en-IN" sz="2400" dirty="0"/>
              <a:t> </a:t>
            </a:r>
            <a:r>
              <a:rPr lang="en-IN" sz="2400" b="1" dirty="0"/>
              <a:t>CHECK</a:t>
            </a:r>
            <a:r>
              <a:rPr lang="en-IN" sz="2400" dirty="0"/>
              <a:t> (</a:t>
            </a:r>
            <a:r>
              <a:rPr lang="en-IN" sz="2400" dirty="0" err="1"/>
              <a:t>dbo.chk_same_job_application</a:t>
            </a:r>
            <a:r>
              <a:rPr lang="en-IN" sz="2400" dirty="0"/>
              <a:t>(</a:t>
            </a:r>
            <a:r>
              <a:rPr lang="en-IN" sz="2400" dirty="0" err="1"/>
              <a:t>JobApplication.jobID,JobApplication.userID</a:t>
            </a:r>
            <a:r>
              <a:rPr lang="en-IN" sz="2400" dirty="0"/>
              <a:t>) = 0);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8888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7635-1AE5-FB4D-A448-6B78FB25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Functions/check constraint - 2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41F9D-68F0-8C40-B38B-D3C2A6684D2F}"/>
              </a:ext>
            </a:extLst>
          </p:cNvPr>
          <p:cNvSpPr txBox="1"/>
          <p:nvPr/>
        </p:nvSpPr>
        <p:spPr>
          <a:xfrm>
            <a:off x="838200" y="1964353"/>
            <a:ext cx="967489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CREATE</a:t>
            </a:r>
            <a:r>
              <a:rPr lang="en-IN" sz="2400" dirty="0"/>
              <a:t> </a:t>
            </a:r>
            <a:r>
              <a:rPr lang="en-IN" sz="2400" b="1" dirty="0"/>
              <a:t>FUNCTION</a:t>
            </a:r>
            <a:r>
              <a:rPr lang="en-IN" sz="2400" dirty="0"/>
              <a:t> </a:t>
            </a:r>
            <a:r>
              <a:rPr lang="en-IN" sz="2400" dirty="0" err="1"/>
              <a:t>chk_duplication_username</a:t>
            </a:r>
            <a:r>
              <a:rPr lang="en-IN" sz="2400" dirty="0"/>
              <a:t> (</a:t>
            </a:r>
            <a:r>
              <a:rPr lang="en-IN" sz="2400" b="1" dirty="0"/>
              <a:t>@</a:t>
            </a:r>
            <a:r>
              <a:rPr lang="en-IN" sz="2400" b="1" dirty="0" err="1"/>
              <a:t>user_name</a:t>
            </a:r>
            <a:r>
              <a:rPr lang="en-IN" sz="2400" dirty="0"/>
              <a:t> </a:t>
            </a:r>
            <a:r>
              <a:rPr lang="en-IN" sz="2400" b="1" dirty="0"/>
              <a:t>VARCHAR</a:t>
            </a:r>
            <a:r>
              <a:rPr lang="en-IN" sz="2400" dirty="0"/>
              <a:t>(50))</a:t>
            </a:r>
          </a:p>
          <a:p>
            <a:r>
              <a:rPr lang="en-IN" sz="2400" b="1" dirty="0"/>
              <a:t>RETURNS</a:t>
            </a:r>
            <a:r>
              <a:rPr lang="en-IN" sz="2400" dirty="0"/>
              <a:t> </a:t>
            </a:r>
            <a:r>
              <a:rPr lang="en-IN" sz="2400" b="1" dirty="0"/>
              <a:t>bit</a:t>
            </a:r>
            <a:endParaRPr lang="en-IN" sz="2400" dirty="0"/>
          </a:p>
          <a:p>
            <a:r>
              <a:rPr lang="en-IN" sz="2400" b="1" dirty="0"/>
              <a:t>AS</a:t>
            </a:r>
            <a:endParaRPr lang="en-IN" sz="2400" dirty="0"/>
          </a:p>
          <a:p>
            <a:r>
              <a:rPr lang="en-IN" sz="2400" b="1" dirty="0"/>
              <a:t>BEGIN</a:t>
            </a:r>
            <a:endParaRPr lang="en-IN" sz="2400" dirty="0"/>
          </a:p>
          <a:p>
            <a:r>
              <a:rPr lang="en-IN" sz="2400" dirty="0"/>
              <a:t>    </a:t>
            </a:r>
            <a:r>
              <a:rPr lang="en-IN" sz="2400" b="1" dirty="0"/>
              <a:t>IF</a:t>
            </a:r>
            <a:r>
              <a:rPr lang="en-IN" sz="2400" dirty="0"/>
              <a:t> (</a:t>
            </a:r>
            <a:r>
              <a:rPr lang="en-IN" sz="2400" b="1" dirty="0"/>
              <a:t>SELECT</a:t>
            </a:r>
            <a:r>
              <a:rPr lang="en-IN" sz="2400" dirty="0"/>
              <a:t> </a:t>
            </a:r>
            <a:r>
              <a:rPr lang="en-IN" sz="2400" b="1" dirty="0"/>
              <a:t>count</a:t>
            </a:r>
            <a:r>
              <a:rPr lang="en-IN" sz="2400" dirty="0"/>
              <a:t>(*) </a:t>
            </a:r>
            <a:r>
              <a:rPr lang="en-IN" sz="2400" b="1" dirty="0"/>
              <a:t>FROM</a:t>
            </a:r>
            <a:r>
              <a:rPr lang="en-IN" sz="2400" dirty="0"/>
              <a:t>   </a:t>
            </a:r>
            <a:r>
              <a:rPr lang="en-IN" sz="2400" dirty="0" err="1"/>
              <a:t>dbo.users</a:t>
            </a:r>
            <a:r>
              <a:rPr lang="en-IN" sz="2400" dirty="0"/>
              <a:t> </a:t>
            </a:r>
            <a:r>
              <a:rPr lang="en-IN" sz="2400" b="1" dirty="0"/>
              <a:t>WHERE</a:t>
            </a:r>
            <a:r>
              <a:rPr lang="en-IN" sz="2400" dirty="0"/>
              <a:t>  </a:t>
            </a:r>
            <a:r>
              <a:rPr lang="en-IN" sz="2400" dirty="0" err="1"/>
              <a:t>users.username</a:t>
            </a:r>
            <a:r>
              <a:rPr lang="en-IN" sz="2400" dirty="0"/>
              <a:t> = </a:t>
            </a:r>
            <a:r>
              <a:rPr lang="en-IN" sz="2400" b="1" dirty="0"/>
              <a:t>@</a:t>
            </a:r>
            <a:r>
              <a:rPr lang="en-IN" sz="2400" b="1" dirty="0" err="1"/>
              <a:t>user_name</a:t>
            </a:r>
            <a:r>
              <a:rPr lang="en-IN" sz="2400" dirty="0"/>
              <a:t>) &gt; 1</a:t>
            </a:r>
          </a:p>
          <a:p>
            <a:r>
              <a:rPr lang="en-IN" sz="2400" dirty="0"/>
              <a:t>    </a:t>
            </a:r>
            <a:r>
              <a:rPr lang="en-IN" sz="2400" b="1" dirty="0"/>
              <a:t>BEGIN</a:t>
            </a:r>
            <a:endParaRPr lang="en-IN" sz="2400" dirty="0"/>
          </a:p>
          <a:p>
            <a:r>
              <a:rPr lang="en-IN" sz="2400" dirty="0"/>
              <a:t>        </a:t>
            </a:r>
            <a:r>
              <a:rPr lang="en-IN" sz="2400" b="1" dirty="0"/>
              <a:t>RETURN</a:t>
            </a:r>
            <a:r>
              <a:rPr lang="en-IN" sz="2400" dirty="0"/>
              <a:t> 1</a:t>
            </a:r>
          </a:p>
          <a:p>
            <a:r>
              <a:rPr lang="en-IN" sz="2400" dirty="0"/>
              <a:t>    </a:t>
            </a:r>
            <a:r>
              <a:rPr lang="en-IN" sz="2400" b="1" dirty="0"/>
              <a:t>END</a:t>
            </a:r>
            <a:r>
              <a:rPr lang="en-IN" sz="2400" dirty="0"/>
              <a:t>    </a:t>
            </a:r>
          </a:p>
          <a:p>
            <a:r>
              <a:rPr lang="en-IN" sz="2400" dirty="0"/>
              <a:t>    </a:t>
            </a:r>
            <a:r>
              <a:rPr lang="en-IN" sz="2400" b="1" dirty="0"/>
              <a:t>RETURN</a:t>
            </a:r>
            <a:r>
              <a:rPr lang="en-IN" sz="2400" dirty="0"/>
              <a:t> 0</a:t>
            </a:r>
          </a:p>
          <a:p>
            <a:r>
              <a:rPr lang="en-IN" sz="2400" b="1" dirty="0"/>
              <a:t>END</a:t>
            </a:r>
            <a:br>
              <a:rPr lang="en-IN" sz="2400" dirty="0"/>
            </a:br>
            <a:endParaRPr lang="en-IN" sz="2400" dirty="0"/>
          </a:p>
          <a:p>
            <a:r>
              <a:rPr lang="en-IN" sz="2400" b="1" dirty="0"/>
              <a:t>ALTER</a:t>
            </a:r>
            <a:r>
              <a:rPr lang="en-IN" sz="2400" dirty="0"/>
              <a:t> </a:t>
            </a:r>
            <a:r>
              <a:rPr lang="en-IN" sz="2400" b="1" dirty="0"/>
              <a:t>TABLE</a:t>
            </a:r>
            <a:r>
              <a:rPr lang="en-IN" sz="2400" dirty="0"/>
              <a:t> </a:t>
            </a:r>
            <a:r>
              <a:rPr lang="en-IN" sz="2400" dirty="0" err="1"/>
              <a:t>dbo.Users</a:t>
            </a:r>
            <a:r>
              <a:rPr lang="en-IN" sz="2400" dirty="0"/>
              <a:t> </a:t>
            </a:r>
            <a:r>
              <a:rPr lang="en-IN" sz="2400" b="1" dirty="0"/>
              <a:t>WITH</a:t>
            </a:r>
            <a:r>
              <a:rPr lang="en-IN" sz="2400" dirty="0"/>
              <a:t> </a:t>
            </a:r>
            <a:r>
              <a:rPr lang="en-IN" sz="2400" b="1" dirty="0"/>
              <a:t>NOCHECK</a:t>
            </a:r>
            <a:r>
              <a:rPr lang="en-IN" sz="2400" dirty="0"/>
              <a:t> </a:t>
            </a:r>
            <a:r>
              <a:rPr lang="en-IN" sz="2400" b="1" dirty="0"/>
              <a:t>add</a:t>
            </a:r>
            <a:r>
              <a:rPr lang="en-IN" sz="2400" dirty="0"/>
              <a:t> </a:t>
            </a:r>
            <a:r>
              <a:rPr lang="en-IN" sz="2400" b="1" dirty="0"/>
              <a:t>CONSTRAINT</a:t>
            </a:r>
            <a:r>
              <a:rPr lang="en-IN" sz="2400" dirty="0"/>
              <a:t> chk_duplicate1 </a:t>
            </a:r>
            <a:r>
              <a:rPr lang="en-IN" sz="2400" b="1" dirty="0"/>
              <a:t>CHECK</a:t>
            </a:r>
            <a:r>
              <a:rPr lang="en-IN" sz="2400" dirty="0"/>
              <a:t> (</a:t>
            </a:r>
            <a:r>
              <a:rPr lang="en-IN" sz="2400" dirty="0" err="1"/>
              <a:t>dbo.chk_duplication_username</a:t>
            </a:r>
            <a:r>
              <a:rPr lang="en-IN" sz="2400" dirty="0"/>
              <a:t>(</a:t>
            </a:r>
            <a:r>
              <a:rPr lang="en-IN" sz="2400" dirty="0" err="1"/>
              <a:t>Users.userName</a:t>
            </a:r>
            <a:r>
              <a:rPr lang="en-IN" sz="2400" dirty="0"/>
              <a:t>) = 0);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224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E7C4-FE99-A34F-9D0B-487B2CEA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6E950-3A34-F64A-AFC3-D9FB39365321}"/>
              </a:ext>
            </a:extLst>
          </p:cNvPr>
          <p:cNvSpPr txBox="1"/>
          <p:nvPr/>
        </p:nvSpPr>
        <p:spPr>
          <a:xfrm>
            <a:off x="711481" y="1690688"/>
            <a:ext cx="6106007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CREATE</a:t>
            </a:r>
            <a:r>
              <a:rPr lang="en-IN" sz="2000" dirty="0"/>
              <a:t> </a:t>
            </a:r>
            <a:r>
              <a:rPr lang="en-IN" sz="2000" b="1" dirty="0"/>
              <a:t>TRIGGER</a:t>
            </a:r>
            <a:r>
              <a:rPr lang="en-IN" sz="2000" dirty="0"/>
              <a:t> </a:t>
            </a:r>
            <a:r>
              <a:rPr lang="en-IN" sz="2000" dirty="0" err="1"/>
              <a:t>tr_jobApplication</a:t>
            </a:r>
            <a:endParaRPr lang="en-IN" sz="2000" dirty="0"/>
          </a:p>
          <a:p>
            <a:r>
              <a:rPr lang="en-IN" sz="2000" b="1" dirty="0"/>
              <a:t>ON</a:t>
            </a:r>
            <a:r>
              <a:rPr lang="en-IN" sz="2000" dirty="0"/>
              <a:t> </a:t>
            </a:r>
            <a:r>
              <a:rPr lang="en-IN" sz="2000" dirty="0" err="1"/>
              <a:t>JobApplication</a:t>
            </a:r>
            <a:r>
              <a:rPr lang="en-IN" sz="2000" dirty="0"/>
              <a:t> </a:t>
            </a:r>
          </a:p>
          <a:p>
            <a:r>
              <a:rPr lang="en-IN" sz="2000" b="1" dirty="0"/>
              <a:t>AFTER</a:t>
            </a:r>
            <a:r>
              <a:rPr lang="en-IN" sz="2000" dirty="0"/>
              <a:t> </a:t>
            </a:r>
            <a:r>
              <a:rPr lang="en-IN" sz="2000" b="1" dirty="0"/>
              <a:t>INSERT</a:t>
            </a:r>
            <a:r>
              <a:rPr lang="en-IN" sz="2000" dirty="0"/>
              <a:t>,</a:t>
            </a:r>
            <a:r>
              <a:rPr lang="en-IN" sz="2000" b="1" dirty="0"/>
              <a:t>UPDATE</a:t>
            </a:r>
            <a:endParaRPr lang="en-IN" sz="2000" dirty="0"/>
          </a:p>
          <a:p>
            <a:r>
              <a:rPr lang="en-IN" sz="2000" b="1" dirty="0"/>
              <a:t>AS</a:t>
            </a:r>
            <a:r>
              <a:rPr lang="en-IN" sz="2000" dirty="0"/>
              <a:t> </a:t>
            </a:r>
            <a:r>
              <a:rPr lang="en-IN" sz="2000" b="1" dirty="0"/>
              <a:t>BEGIN</a:t>
            </a:r>
            <a:endParaRPr lang="en-IN" sz="2000" dirty="0"/>
          </a:p>
          <a:p>
            <a:r>
              <a:rPr lang="en-IN" sz="2000" b="1" dirty="0"/>
              <a:t>	DECLARE</a:t>
            </a:r>
            <a:r>
              <a:rPr lang="en-IN" sz="2000" dirty="0"/>
              <a:t> </a:t>
            </a:r>
            <a:r>
              <a:rPr lang="en-IN" sz="2000" b="1" dirty="0"/>
              <a:t>@</a:t>
            </a:r>
            <a:r>
              <a:rPr lang="en-IN" sz="2000" b="1" dirty="0" err="1"/>
              <a:t>user_uni_id</a:t>
            </a:r>
            <a:r>
              <a:rPr lang="en-IN" sz="2000" dirty="0"/>
              <a:t> </a:t>
            </a:r>
            <a:r>
              <a:rPr lang="en-IN" sz="2000" b="1" dirty="0"/>
              <a:t>int</a:t>
            </a:r>
            <a:r>
              <a:rPr lang="en-IN" sz="2000" dirty="0"/>
              <a:t>;</a:t>
            </a:r>
          </a:p>
          <a:p>
            <a:r>
              <a:rPr lang="en-IN" sz="2000" b="1" dirty="0"/>
              <a:t>	DECLARE</a:t>
            </a:r>
            <a:r>
              <a:rPr lang="en-IN" sz="2000" dirty="0"/>
              <a:t> </a:t>
            </a:r>
            <a:r>
              <a:rPr lang="en-IN" sz="2000" b="1" dirty="0"/>
              <a:t>@</a:t>
            </a:r>
            <a:r>
              <a:rPr lang="en-IN" sz="2000" b="1" dirty="0" err="1"/>
              <a:t>employer_uni_id</a:t>
            </a:r>
            <a:r>
              <a:rPr lang="en-IN" sz="2000" dirty="0"/>
              <a:t> </a:t>
            </a:r>
            <a:r>
              <a:rPr lang="en-IN" sz="2000" b="1" dirty="0"/>
              <a:t>int</a:t>
            </a:r>
            <a:r>
              <a:rPr lang="en-IN" sz="2000" dirty="0"/>
              <a:t>;</a:t>
            </a:r>
          </a:p>
          <a:p>
            <a:r>
              <a:rPr lang="en-IN" sz="2000" b="1" dirty="0"/>
              <a:t>	SELECT</a:t>
            </a:r>
            <a:r>
              <a:rPr lang="en-IN" sz="2000" dirty="0"/>
              <a:t> </a:t>
            </a:r>
            <a:r>
              <a:rPr lang="en-IN" sz="2000" b="1" dirty="0"/>
              <a:t>@</a:t>
            </a:r>
            <a:r>
              <a:rPr lang="en-IN" sz="2000" b="1" dirty="0" err="1"/>
              <a:t>user_uni_id</a:t>
            </a:r>
            <a:r>
              <a:rPr lang="en-IN" sz="2000" dirty="0"/>
              <a:t> = </a:t>
            </a:r>
            <a:r>
              <a:rPr lang="en-IN" sz="2000" dirty="0" err="1"/>
              <a:t>u.universityID</a:t>
            </a:r>
            <a:r>
              <a:rPr lang="en-IN" sz="2000" dirty="0"/>
              <a:t> </a:t>
            </a:r>
            <a:r>
              <a:rPr lang="en-IN" sz="2000" b="1" dirty="0"/>
              <a:t>from</a:t>
            </a:r>
            <a:r>
              <a:rPr lang="en-IN" sz="2000" dirty="0"/>
              <a:t> Users u</a:t>
            </a:r>
          </a:p>
          <a:p>
            <a:r>
              <a:rPr lang="en-IN" sz="2000" dirty="0"/>
              <a:t>		  </a:t>
            </a:r>
            <a:r>
              <a:rPr lang="en-IN" sz="2000" b="1" dirty="0"/>
              <a:t>INNER</a:t>
            </a:r>
            <a:r>
              <a:rPr lang="en-IN" sz="2000" dirty="0"/>
              <a:t> </a:t>
            </a:r>
            <a:r>
              <a:rPr lang="en-IN" sz="2000" b="1" dirty="0"/>
              <a:t>JOIN</a:t>
            </a:r>
            <a:r>
              <a:rPr lang="en-IN" sz="2000" dirty="0"/>
              <a:t> INSERTED </a:t>
            </a:r>
            <a:r>
              <a:rPr lang="en-IN" sz="2000" dirty="0" err="1"/>
              <a:t>i</a:t>
            </a:r>
            <a:r>
              <a:rPr lang="en-IN" sz="2000" dirty="0"/>
              <a:t> </a:t>
            </a:r>
            <a:r>
              <a:rPr lang="en-IN" sz="2000" b="1" dirty="0"/>
              <a:t>on</a:t>
            </a:r>
            <a:r>
              <a:rPr lang="en-IN" sz="2000" dirty="0"/>
              <a:t> </a:t>
            </a:r>
            <a:r>
              <a:rPr lang="en-IN" sz="2000" dirty="0" err="1"/>
              <a:t>i.userID</a:t>
            </a:r>
            <a:r>
              <a:rPr lang="en-IN" sz="2000" dirty="0"/>
              <a:t> = </a:t>
            </a:r>
            <a:r>
              <a:rPr lang="en-IN" sz="2000" dirty="0" err="1"/>
              <a:t>u.userID</a:t>
            </a:r>
            <a:r>
              <a:rPr lang="en-IN" sz="2000" dirty="0"/>
              <a:t> </a:t>
            </a:r>
          </a:p>
          <a:p>
            <a:r>
              <a:rPr lang="en-IN" sz="2000" dirty="0"/>
              <a:t> </a:t>
            </a:r>
            <a:br>
              <a:rPr lang="en-IN" sz="2000" dirty="0"/>
            </a:br>
            <a:endParaRPr lang="en-IN" sz="2000" dirty="0"/>
          </a:p>
          <a:p>
            <a:r>
              <a:rPr lang="en-IN" sz="2000" b="1" dirty="0"/>
              <a:t>SELECT</a:t>
            </a:r>
            <a:r>
              <a:rPr lang="en-IN" sz="2000" dirty="0"/>
              <a:t>  </a:t>
            </a:r>
            <a:r>
              <a:rPr lang="en-IN" sz="2000" b="1" dirty="0"/>
              <a:t>@</a:t>
            </a:r>
            <a:r>
              <a:rPr lang="en-IN" sz="2000" b="1" dirty="0" err="1"/>
              <a:t>employer_uni_id</a:t>
            </a:r>
            <a:r>
              <a:rPr lang="en-IN" sz="2000" dirty="0"/>
              <a:t> =  </a:t>
            </a:r>
            <a:r>
              <a:rPr lang="en-IN" sz="2000" dirty="0" err="1"/>
              <a:t>u.universityID</a:t>
            </a:r>
            <a:r>
              <a:rPr lang="en-IN" sz="2000" dirty="0"/>
              <a:t> </a:t>
            </a:r>
            <a:r>
              <a:rPr lang="en-IN" sz="2000" b="1" dirty="0"/>
              <a:t>FROM</a:t>
            </a:r>
            <a:r>
              <a:rPr lang="en-IN" sz="2000" dirty="0"/>
              <a:t> INSERTED </a:t>
            </a:r>
            <a:r>
              <a:rPr lang="en-IN" sz="2000" dirty="0" err="1"/>
              <a:t>i</a:t>
            </a:r>
            <a:r>
              <a:rPr lang="en-IN" sz="2000" dirty="0"/>
              <a:t> </a:t>
            </a:r>
          </a:p>
          <a:p>
            <a:r>
              <a:rPr lang="en-IN" sz="2000" b="1" dirty="0"/>
              <a:t>	inner</a:t>
            </a:r>
            <a:r>
              <a:rPr lang="en-IN" sz="2000" dirty="0"/>
              <a:t> </a:t>
            </a:r>
            <a:r>
              <a:rPr lang="en-IN" sz="2000" b="1" dirty="0"/>
              <a:t>join</a:t>
            </a:r>
            <a:r>
              <a:rPr lang="en-IN" sz="2000" dirty="0"/>
              <a:t> </a:t>
            </a:r>
            <a:r>
              <a:rPr lang="en-IN" sz="2000" dirty="0" err="1"/>
              <a:t>JobListing</a:t>
            </a:r>
            <a:r>
              <a:rPr lang="en-IN" sz="2000" dirty="0"/>
              <a:t> </a:t>
            </a:r>
            <a:r>
              <a:rPr lang="en-IN" sz="2000" dirty="0" err="1"/>
              <a:t>jl</a:t>
            </a:r>
            <a:r>
              <a:rPr lang="en-IN" sz="2000" dirty="0"/>
              <a:t> </a:t>
            </a:r>
            <a:r>
              <a:rPr lang="en-IN" sz="2000" b="1" dirty="0"/>
              <a:t>on</a:t>
            </a:r>
            <a:r>
              <a:rPr lang="en-IN" sz="2000" dirty="0"/>
              <a:t> </a:t>
            </a:r>
            <a:r>
              <a:rPr lang="en-IN" sz="2000" dirty="0" err="1"/>
              <a:t>i.jobID</a:t>
            </a:r>
            <a:r>
              <a:rPr lang="en-IN" sz="2000" dirty="0"/>
              <a:t> = </a:t>
            </a:r>
            <a:r>
              <a:rPr lang="en-IN" sz="2000" dirty="0" err="1"/>
              <a:t>jl.jobID</a:t>
            </a:r>
            <a:r>
              <a:rPr lang="en-IN" sz="2000" dirty="0"/>
              <a:t> </a:t>
            </a:r>
          </a:p>
          <a:p>
            <a:r>
              <a:rPr lang="en-IN" sz="2000" b="1" dirty="0"/>
              <a:t>	inner</a:t>
            </a:r>
            <a:r>
              <a:rPr lang="en-IN" sz="2000" dirty="0"/>
              <a:t> </a:t>
            </a:r>
            <a:r>
              <a:rPr lang="en-IN" sz="2000" b="1" dirty="0"/>
              <a:t>join</a:t>
            </a:r>
            <a:r>
              <a:rPr lang="en-IN" sz="2000" dirty="0"/>
              <a:t> Employer e </a:t>
            </a:r>
            <a:r>
              <a:rPr lang="en-IN" sz="2000" b="1" dirty="0"/>
              <a:t>on</a:t>
            </a:r>
            <a:r>
              <a:rPr lang="en-IN" sz="2000" dirty="0"/>
              <a:t> </a:t>
            </a:r>
            <a:r>
              <a:rPr lang="en-IN" sz="2000" dirty="0" err="1"/>
              <a:t>jl.employerID</a:t>
            </a:r>
            <a:r>
              <a:rPr lang="en-IN" sz="2000" dirty="0"/>
              <a:t> = </a:t>
            </a:r>
            <a:r>
              <a:rPr lang="en-IN" sz="2000" dirty="0" err="1"/>
              <a:t>e.employerID</a:t>
            </a:r>
            <a:r>
              <a:rPr lang="en-IN" sz="2000" dirty="0"/>
              <a:t> </a:t>
            </a:r>
          </a:p>
          <a:p>
            <a:r>
              <a:rPr lang="en-IN" sz="2000" b="1" dirty="0"/>
              <a:t>	inner</a:t>
            </a:r>
            <a:r>
              <a:rPr lang="en-IN" sz="2000" dirty="0"/>
              <a:t> </a:t>
            </a:r>
            <a:r>
              <a:rPr lang="en-IN" sz="2000" b="1" dirty="0"/>
              <a:t>join</a:t>
            </a:r>
            <a:r>
              <a:rPr lang="en-IN" sz="2000" dirty="0"/>
              <a:t> Users u </a:t>
            </a:r>
            <a:r>
              <a:rPr lang="en-IN" sz="2000" b="1" dirty="0"/>
              <a:t>on</a:t>
            </a:r>
            <a:r>
              <a:rPr lang="en-IN" sz="2000" dirty="0"/>
              <a:t> </a:t>
            </a:r>
            <a:r>
              <a:rPr lang="en-IN" sz="2000" dirty="0" err="1"/>
              <a:t>e.userID</a:t>
            </a:r>
            <a:r>
              <a:rPr lang="en-IN" sz="2000" dirty="0"/>
              <a:t> = </a:t>
            </a:r>
            <a:r>
              <a:rPr lang="en-IN" sz="2000" dirty="0" err="1"/>
              <a:t>u.userID</a:t>
            </a:r>
            <a:r>
              <a:rPr lang="en-IN" sz="2000" dirty="0"/>
              <a:t> </a:t>
            </a:r>
          </a:p>
          <a:p>
            <a:r>
              <a:rPr lang="en-IN" sz="2000" b="1" dirty="0"/>
              <a:t>	IF</a:t>
            </a:r>
            <a:r>
              <a:rPr lang="en-IN" sz="2000" dirty="0"/>
              <a:t> </a:t>
            </a:r>
            <a:r>
              <a:rPr lang="en-IN" sz="2000" b="1" dirty="0"/>
              <a:t>@</a:t>
            </a:r>
            <a:r>
              <a:rPr lang="en-IN" sz="2000" b="1" dirty="0" err="1"/>
              <a:t>user_uni_id</a:t>
            </a:r>
            <a:r>
              <a:rPr lang="en-IN" sz="2000" dirty="0"/>
              <a:t> &lt;&gt; </a:t>
            </a:r>
            <a:r>
              <a:rPr lang="en-IN" sz="2000" b="1" dirty="0"/>
              <a:t>@</a:t>
            </a:r>
            <a:r>
              <a:rPr lang="en-IN" sz="2000" b="1" dirty="0" err="1"/>
              <a:t>employer_uni_id</a:t>
            </a:r>
            <a:r>
              <a:rPr lang="en-IN" sz="2000" dirty="0"/>
              <a:t> </a:t>
            </a:r>
          </a:p>
          <a:p>
            <a:r>
              <a:rPr lang="en-IN" sz="2000" b="1" dirty="0"/>
              <a:t>RAISERROR</a:t>
            </a:r>
            <a:r>
              <a:rPr lang="en-IN" sz="2000" dirty="0"/>
              <a:t>('You Cannot Apply to this Job',16,1)</a:t>
            </a:r>
          </a:p>
          <a:p>
            <a:r>
              <a:rPr lang="en-IN" sz="2000" b="1" dirty="0"/>
              <a:t>END</a:t>
            </a:r>
            <a:r>
              <a:rPr lang="en-IN" sz="2000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68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11671EB-9B2E-4E39-94FF-2BA8B0B45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FC64A3-62BF-47FB-A545-7A43E365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6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rgbClr val="96A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E0BA8-8509-914C-88CE-0BA66287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0" y="786384"/>
            <a:ext cx="4695814" cy="16002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chemeClr val="bg1"/>
                </a:solidFill>
              </a:rPr>
              <a:t>Data implementation  view   1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364645-F574-654C-5E1D-CE3406FF3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786384"/>
            <a:ext cx="6894576" cy="16002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6E7C7D4-1399-8A4C-B597-B473F0FE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797" y="117366"/>
            <a:ext cx="5599484" cy="2466136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4BD911C-AA22-6C44-BCD4-BAA3A8F2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4" y="3055602"/>
            <a:ext cx="11435787" cy="3588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8C613-D2D1-1747-B528-356723466201}"/>
              </a:ext>
            </a:extLst>
          </p:cNvPr>
          <p:cNvSpPr txBox="1"/>
          <p:nvPr/>
        </p:nvSpPr>
        <p:spPr>
          <a:xfrm>
            <a:off x="41602" y="1958951"/>
            <a:ext cx="4193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SELECT * FROM dbo.[Employeed Students]</a:t>
            </a:r>
          </a:p>
        </p:txBody>
      </p:sp>
    </p:spTree>
    <p:extLst>
      <p:ext uri="{BB962C8B-B14F-4D97-AF65-F5344CB8AC3E}">
        <p14:creationId xmlns:p14="http://schemas.microsoft.com/office/powerpoint/2010/main" val="3973330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711671EB-9B2E-4E39-94FF-2BA8B0B45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22FC64A3-62BF-47FB-A545-7A43E365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6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rgbClr val="96A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C84E8-CF6A-6D48-845C-E292C7A1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786384"/>
            <a:ext cx="4841266" cy="16002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chemeClr val="bg1"/>
                </a:solidFill>
              </a:rPr>
              <a:t>Data implementation – view   2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9D41DE-4C31-FB48-8C39-2D8448B1E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75" y="2869343"/>
            <a:ext cx="11138030" cy="3820183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2313D4E-6762-0D40-9007-33FCA8CE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602" y="168474"/>
            <a:ext cx="5303520" cy="2376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3639F-A4C6-4A4A-A025-F5867FF874A4}"/>
              </a:ext>
            </a:extLst>
          </p:cNvPr>
          <p:cNvSpPr txBox="1"/>
          <p:nvPr/>
        </p:nvSpPr>
        <p:spPr>
          <a:xfrm>
            <a:off x="-6096" y="2027336"/>
            <a:ext cx="4444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SELECT * FROM dbo.[UnEmployeed Students]</a:t>
            </a:r>
          </a:p>
        </p:txBody>
      </p:sp>
    </p:spTree>
    <p:extLst>
      <p:ext uri="{BB962C8B-B14F-4D97-AF65-F5344CB8AC3E}">
        <p14:creationId xmlns:p14="http://schemas.microsoft.com/office/powerpoint/2010/main" val="2989901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11671EB-9B2E-4E39-94FF-2BA8B0B45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FC64A3-62BF-47FB-A545-7A43E365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6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rgbClr val="96A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B7E15-2795-CD4F-AD64-A876D5E6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6384"/>
            <a:ext cx="4930815" cy="160020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implementation view  3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2E14C87-6C16-D340-97B1-A9E2992D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6" y="3429000"/>
            <a:ext cx="6904185" cy="320291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92FBD7F-593F-EF49-B5F1-895DAE25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5" y="786382"/>
            <a:ext cx="7002684" cy="1600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970BCC-A885-AE47-AC87-3BD450B8D7EA}"/>
              </a:ext>
            </a:extLst>
          </p:cNvPr>
          <p:cNvSpPr txBox="1"/>
          <p:nvPr/>
        </p:nvSpPr>
        <p:spPr>
          <a:xfrm>
            <a:off x="84848" y="2909870"/>
            <a:ext cx="7461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SELECT * FROM [Total Number of Applied Jobs] ORDER BY [Total number of Application Applied] DESC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5662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C6B49-A0C9-214A-92AB-8EE04D24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0000" dirty="0"/>
              <a:t>Data visualization</a:t>
            </a: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16E539FF-05EF-5AEA-344B-2FBD1C3DE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265" y="591670"/>
            <a:ext cx="2688873" cy="2688873"/>
          </a:xfrm>
          <a:prstGeom prst="rect">
            <a:avLst/>
          </a:prstGeo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2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77EBC-60BB-499E-B33F-935B3EF6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90" y="772958"/>
            <a:ext cx="3372492" cy="27581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Number of Students Employed</a:t>
            </a:r>
            <a:endParaRPr lang="en-US" sz="4000"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A193C-B7CB-4757-B1D1-68ADE2AC0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6672" y="504087"/>
            <a:ext cx="7956809" cy="61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73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7EBC-60BB-499E-B33F-935B3EF6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90" y="772958"/>
            <a:ext cx="3372492" cy="27581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Number of Students UNEmployed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A193C-B7CB-4757-B1D1-68ADE2AC0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692" y="504087"/>
            <a:ext cx="7802789" cy="6102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8FB38-B4D3-4328-AC3D-70D26BB6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43" y="230613"/>
            <a:ext cx="8278238" cy="6248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F54407-6AB4-4A93-B9F4-35123987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098" y="383013"/>
            <a:ext cx="8278238" cy="62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7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8FF83-00B1-3545-9EC5-09454E6F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 dirty="0"/>
              <a:t>Why On-Campus Job Management System ?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2B219021-F497-74EA-C83C-8B0590D91A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94619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oogle Shape;140;p2">
            <a:extLst>
              <a:ext uri="{FF2B5EF4-FFF2-40B4-BE49-F238E27FC236}">
                <a16:creationId xmlns:a16="http://schemas.microsoft.com/office/drawing/2014/main" id="{1D3ADE47-4E88-0C46-9C48-099CBC6317DC}"/>
              </a:ext>
            </a:extLst>
          </p:cNvPr>
          <p:cNvPicPr preferRelativeResize="0"/>
          <p:nvPr/>
        </p:nvPicPr>
        <p:blipFill rotWithShape="1">
          <a:blip r:embed="rId7"/>
          <a:srcRect l="3795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5672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35B0488E-19D3-B84E-A92F-33FFB4BF6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30" r="1783" b="1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C6436-6D8E-B043-9814-6EEDE917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110" y="1069733"/>
            <a:ext cx="405113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Total jobs applied</a:t>
            </a:r>
          </a:p>
        </p:txBody>
      </p:sp>
    </p:spTree>
    <p:extLst>
      <p:ext uri="{BB962C8B-B14F-4D97-AF65-F5344CB8AC3E}">
        <p14:creationId xmlns:p14="http://schemas.microsoft.com/office/powerpoint/2010/main" val="2540220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6A132581-96D3-E340-9953-024660DE5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50" r="-1" b="7726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94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8B54033F-3380-B641-81EB-FA1D25C5C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51" r="7514" b="1"/>
          <a:stretch/>
        </p:blipFill>
        <p:spPr>
          <a:xfrm>
            <a:off x="0" y="32409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696A5-FC15-1541-8202-9CD2172F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411" y="162552"/>
            <a:ext cx="588651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Wages distribution per job</a:t>
            </a:r>
          </a:p>
        </p:txBody>
      </p:sp>
    </p:spTree>
    <p:extLst>
      <p:ext uri="{BB962C8B-B14F-4D97-AF65-F5344CB8AC3E}">
        <p14:creationId xmlns:p14="http://schemas.microsoft.com/office/powerpoint/2010/main" val="2166510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6CD22E-2269-419F-9E81-016EA035D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BA54A-4C33-CC45-8CE9-ACB2F288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32" y="1295231"/>
            <a:ext cx="5895178" cy="38074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8800" dirty="0"/>
              <a:t>Thank you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607D34-E2A9-4595-9DB2-5472E077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082" y="0"/>
            <a:ext cx="4884918" cy="6858000"/>
          </a:xfrm>
          <a:custGeom>
            <a:avLst/>
            <a:gdLst>
              <a:gd name="connsiteX0" fmla="*/ 1097203 w 4884918"/>
              <a:gd name="connsiteY0" fmla="*/ 0 h 6858000"/>
              <a:gd name="connsiteX1" fmla="*/ 1154155 w 4884918"/>
              <a:gd name="connsiteY1" fmla="*/ 0 h 6858000"/>
              <a:gd name="connsiteX2" fmla="*/ 972305 w 4884918"/>
              <a:gd name="connsiteY2" fmla="*/ 343212 h 6858000"/>
              <a:gd name="connsiteX3" fmla="*/ 780524 w 4884918"/>
              <a:gd name="connsiteY3" fmla="*/ 761067 h 6858000"/>
              <a:gd name="connsiteX4" fmla="*/ 737045 w 4884918"/>
              <a:gd name="connsiteY4" fmla="*/ 865164 h 6858000"/>
              <a:gd name="connsiteX5" fmla="*/ 762322 w 4884918"/>
              <a:gd name="connsiteY5" fmla="*/ 830676 h 6858000"/>
              <a:gd name="connsiteX6" fmla="*/ 1118805 w 4884918"/>
              <a:gd name="connsiteY6" fmla="*/ 160440 h 6858000"/>
              <a:gd name="connsiteX7" fmla="*/ 1221640 w 4884918"/>
              <a:gd name="connsiteY7" fmla="*/ 0 h 6858000"/>
              <a:gd name="connsiteX8" fmla="*/ 4884918 w 4884918"/>
              <a:gd name="connsiteY8" fmla="*/ 0 h 6858000"/>
              <a:gd name="connsiteX9" fmla="*/ 4884918 w 4884918"/>
              <a:gd name="connsiteY9" fmla="*/ 6857999 h 6858000"/>
              <a:gd name="connsiteX10" fmla="*/ 4884918 w 4884918"/>
              <a:gd name="connsiteY10" fmla="*/ 6858000 h 6858000"/>
              <a:gd name="connsiteX11" fmla="*/ 704817 w 4884918"/>
              <a:gd name="connsiteY11" fmla="*/ 6858000 h 6858000"/>
              <a:gd name="connsiteX12" fmla="*/ 618717 w 4884918"/>
              <a:gd name="connsiteY12" fmla="*/ 6672538 h 6858000"/>
              <a:gd name="connsiteX13" fmla="*/ 309324 w 4884918"/>
              <a:gd name="connsiteY13" fmla="*/ 5833618 h 6858000"/>
              <a:gd name="connsiteX14" fmla="*/ 209850 w 4884918"/>
              <a:gd name="connsiteY14" fmla="*/ 5484180 h 6858000"/>
              <a:gd name="connsiteX15" fmla="*/ 211619 w 4884918"/>
              <a:gd name="connsiteY15" fmla="*/ 5517653 h 6858000"/>
              <a:gd name="connsiteX16" fmla="*/ 361778 w 4884918"/>
              <a:gd name="connsiteY16" fmla="*/ 6145524 h 6858000"/>
              <a:gd name="connsiteX17" fmla="*/ 591356 w 4884918"/>
              <a:gd name="connsiteY17" fmla="*/ 6843306 h 6858000"/>
              <a:gd name="connsiteX18" fmla="*/ 597415 w 4884918"/>
              <a:gd name="connsiteY18" fmla="*/ 6858000 h 6858000"/>
              <a:gd name="connsiteX19" fmla="*/ 545224 w 4884918"/>
              <a:gd name="connsiteY19" fmla="*/ 6858000 h 6858000"/>
              <a:gd name="connsiteX20" fmla="*/ 533604 w 4884918"/>
              <a:gd name="connsiteY20" fmla="*/ 6830072 h 6858000"/>
              <a:gd name="connsiteX21" fmla="*/ 169657 w 4884918"/>
              <a:gd name="connsiteY21" fmla="*/ 5556577 h 6858000"/>
              <a:gd name="connsiteX22" fmla="*/ 12169 w 4884918"/>
              <a:gd name="connsiteY22" fmla="*/ 4362835 h 6858000"/>
              <a:gd name="connsiteX23" fmla="*/ 46168 w 4884918"/>
              <a:gd name="connsiteY23" fmla="*/ 3338487 h 6858000"/>
              <a:gd name="connsiteX24" fmla="*/ 490574 w 4884918"/>
              <a:gd name="connsiteY24" fmla="*/ 1381078 h 6858000"/>
              <a:gd name="connsiteX25" fmla="*/ 984701 w 4884918"/>
              <a:gd name="connsiteY25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84918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4884918" y="0"/>
                </a:lnTo>
                <a:lnTo>
                  <a:pt x="4884918" y="6857999"/>
                </a:lnTo>
                <a:lnTo>
                  <a:pt x="4884918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rgbClr val="96A3C6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80" y="5439978"/>
            <a:ext cx="5897880" cy="27432"/>
          </a:xfrm>
          <a:custGeom>
            <a:avLst/>
            <a:gdLst>
              <a:gd name="connsiteX0" fmla="*/ 0 w 5897880"/>
              <a:gd name="connsiteY0" fmla="*/ 0 h 27432"/>
              <a:gd name="connsiteX1" fmla="*/ 537362 w 5897880"/>
              <a:gd name="connsiteY1" fmla="*/ 0 h 27432"/>
              <a:gd name="connsiteX2" fmla="*/ 1133704 w 5897880"/>
              <a:gd name="connsiteY2" fmla="*/ 0 h 27432"/>
              <a:gd name="connsiteX3" fmla="*/ 1671066 w 5897880"/>
              <a:gd name="connsiteY3" fmla="*/ 0 h 27432"/>
              <a:gd name="connsiteX4" fmla="*/ 2385365 w 5897880"/>
              <a:gd name="connsiteY4" fmla="*/ 0 h 27432"/>
              <a:gd name="connsiteX5" fmla="*/ 3040685 w 5897880"/>
              <a:gd name="connsiteY5" fmla="*/ 0 h 27432"/>
              <a:gd name="connsiteX6" fmla="*/ 3696005 w 5897880"/>
              <a:gd name="connsiteY6" fmla="*/ 0 h 27432"/>
              <a:gd name="connsiteX7" fmla="*/ 4469282 w 5897880"/>
              <a:gd name="connsiteY7" fmla="*/ 0 h 27432"/>
              <a:gd name="connsiteX8" fmla="*/ 5183581 w 5897880"/>
              <a:gd name="connsiteY8" fmla="*/ 0 h 27432"/>
              <a:gd name="connsiteX9" fmla="*/ 5897880 w 5897880"/>
              <a:gd name="connsiteY9" fmla="*/ 0 h 27432"/>
              <a:gd name="connsiteX10" fmla="*/ 5897880 w 5897880"/>
              <a:gd name="connsiteY10" fmla="*/ 27432 h 27432"/>
              <a:gd name="connsiteX11" fmla="*/ 5419496 w 5897880"/>
              <a:gd name="connsiteY11" fmla="*/ 27432 h 27432"/>
              <a:gd name="connsiteX12" fmla="*/ 4882134 w 5897880"/>
              <a:gd name="connsiteY12" fmla="*/ 27432 h 27432"/>
              <a:gd name="connsiteX13" fmla="*/ 4167835 w 5897880"/>
              <a:gd name="connsiteY13" fmla="*/ 27432 h 27432"/>
              <a:gd name="connsiteX14" fmla="*/ 3394558 w 5897880"/>
              <a:gd name="connsiteY14" fmla="*/ 27432 h 27432"/>
              <a:gd name="connsiteX15" fmla="*/ 2798216 w 5897880"/>
              <a:gd name="connsiteY15" fmla="*/ 27432 h 27432"/>
              <a:gd name="connsiteX16" fmla="*/ 2024939 w 5897880"/>
              <a:gd name="connsiteY16" fmla="*/ 27432 h 27432"/>
              <a:gd name="connsiteX17" fmla="*/ 1487576 w 5897880"/>
              <a:gd name="connsiteY17" fmla="*/ 27432 h 27432"/>
              <a:gd name="connsiteX18" fmla="*/ 1009193 w 5897880"/>
              <a:gd name="connsiteY18" fmla="*/ 27432 h 27432"/>
              <a:gd name="connsiteX19" fmla="*/ 0 w 5897880"/>
              <a:gd name="connsiteY19" fmla="*/ 27432 h 27432"/>
              <a:gd name="connsiteX20" fmla="*/ 0 w 5897880"/>
              <a:gd name="connsiteY20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897880" h="27432" fill="none" extrusionOk="0">
                <a:moveTo>
                  <a:pt x="0" y="0"/>
                </a:moveTo>
                <a:cubicBezTo>
                  <a:pt x="232564" y="21549"/>
                  <a:pt x="389747" y="7320"/>
                  <a:pt x="537362" y="0"/>
                </a:cubicBezTo>
                <a:cubicBezTo>
                  <a:pt x="684977" y="-7320"/>
                  <a:pt x="894159" y="-7726"/>
                  <a:pt x="1133704" y="0"/>
                </a:cubicBezTo>
                <a:cubicBezTo>
                  <a:pt x="1373249" y="7726"/>
                  <a:pt x="1440352" y="-304"/>
                  <a:pt x="1671066" y="0"/>
                </a:cubicBezTo>
                <a:cubicBezTo>
                  <a:pt x="1901780" y="304"/>
                  <a:pt x="2091497" y="765"/>
                  <a:pt x="2385365" y="0"/>
                </a:cubicBezTo>
                <a:cubicBezTo>
                  <a:pt x="2679233" y="-765"/>
                  <a:pt x="2762926" y="2802"/>
                  <a:pt x="3040685" y="0"/>
                </a:cubicBezTo>
                <a:cubicBezTo>
                  <a:pt x="3318444" y="-2802"/>
                  <a:pt x="3409726" y="9093"/>
                  <a:pt x="3696005" y="0"/>
                </a:cubicBezTo>
                <a:cubicBezTo>
                  <a:pt x="3982284" y="-9093"/>
                  <a:pt x="4087272" y="27119"/>
                  <a:pt x="4469282" y="0"/>
                </a:cubicBezTo>
                <a:cubicBezTo>
                  <a:pt x="4851292" y="-27119"/>
                  <a:pt x="4924835" y="26473"/>
                  <a:pt x="5183581" y="0"/>
                </a:cubicBezTo>
                <a:cubicBezTo>
                  <a:pt x="5442327" y="-26473"/>
                  <a:pt x="5598463" y="7328"/>
                  <a:pt x="5897880" y="0"/>
                </a:cubicBezTo>
                <a:cubicBezTo>
                  <a:pt x="5898716" y="13055"/>
                  <a:pt x="5897707" y="18641"/>
                  <a:pt x="5897880" y="27432"/>
                </a:cubicBezTo>
                <a:cubicBezTo>
                  <a:pt x="5682742" y="40412"/>
                  <a:pt x="5520014" y="23844"/>
                  <a:pt x="5419496" y="27432"/>
                </a:cubicBezTo>
                <a:cubicBezTo>
                  <a:pt x="5318978" y="31020"/>
                  <a:pt x="5012864" y="6698"/>
                  <a:pt x="4882134" y="27432"/>
                </a:cubicBezTo>
                <a:cubicBezTo>
                  <a:pt x="4751404" y="48166"/>
                  <a:pt x="4313676" y="5207"/>
                  <a:pt x="4167835" y="27432"/>
                </a:cubicBezTo>
                <a:cubicBezTo>
                  <a:pt x="4021994" y="49657"/>
                  <a:pt x="3715729" y="59193"/>
                  <a:pt x="3394558" y="27432"/>
                </a:cubicBezTo>
                <a:cubicBezTo>
                  <a:pt x="3073387" y="-4329"/>
                  <a:pt x="3093227" y="38972"/>
                  <a:pt x="2798216" y="27432"/>
                </a:cubicBezTo>
                <a:cubicBezTo>
                  <a:pt x="2503205" y="15892"/>
                  <a:pt x="2297615" y="31603"/>
                  <a:pt x="2024939" y="27432"/>
                </a:cubicBezTo>
                <a:cubicBezTo>
                  <a:pt x="1752263" y="23261"/>
                  <a:pt x="1629814" y="3659"/>
                  <a:pt x="1487576" y="27432"/>
                </a:cubicBezTo>
                <a:cubicBezTo>
                  <a:pt x="1345338" y="51205"/>
                  <a:pt x="1238885" y="24954"/>
                  <a:pt x="1009193" y="27432"/>
                </a:cubicBezTo>
                <a:cubicBezTo>
                  <a:pt x="779501" y="29910"/>
                  <a:pt x="441829" y="-15535"/>
                  <a:pt x="0" y="27432"/>
                </a:cubicBezTo>
                <a:cubicBezTo>
                  <a:pt x="988" y="17221"/>
                  <a:pt x="-970" y="7538"/>
                  <a:pt x="0" y="0"/>
                </a:cubicBezTo>
                <a:close/>
              </a:path>
              <a:path w="5897880" h="27432" stroke="0" extrusionOk="0">
                <a:moveTo>
                  <a:pt x="0" y="0"/>
                </a:moveTo>
                <a:cubicBezTo>
                  <a:pt x="196299" y="-26676"/>
                  <a:pt x="463834" y="6738"/>
                  <a:pt x="596341" y="0"/>
                </a:cubicBezTo>
                <a:cubicBezTo>
                  <a:pt x="728848" y="-6738"/>
                  <a:pt x="857267" y="1845"/>
                  <a:pt x="1074725" y="0"/>
                </a:cubicBezTo>
                <a:cubicBezTo>
                  <a:pt x="1292183" y="-1845"/>
                  <a:pt x="1545672" y="3744"/>
                  <a:pt x="1848002" y="0"/>
                </a:cubicBezTo>
                <a:cubicBezTo>
                  <a:pt x="2150332" y="-3744"/>
                  <a:pt x="2306688" y="-14526"/>
                  <a:pt x="2444344" y="0"/>
                </a:cubicBezTo>
                <a:cubicBezTo>
                  <a:pt x="2582000" y="14526"/>
                  <a:pt x="2761095" y="-11862"/>
                  <a:pt x="3040685" y="0"/>
                </a:cubicBezTo>
                <a:cubicBezTo>
                  <a:pt x="3320275" y="11862"/>
                  <a:pt x="3622320" y="-32867"/>
                  <a:pt x="3813962" y="0"/>
                </a:cubicBezTo>
                <a:cubicBezTo>
                  <a:pt x="4005604" y="32867"/>
                  <a:pt x="4117810" y="-10778"/>
                  <a:pt x="4351325" y="0"/>
                </a:cubicBezTo>
                <a:cubicBezTo>
                  <a:pt x="4584840" y="10778"/>
                  <a:pt x="4963783" y="-32384"/>
                  <a:pt x="5124602" y="0"/>
                </a:cubicBezTo>
                <a:cubicBezTo>
                  <a:pt x="5285421" y="32384"/>
                  <a:pt x="5705238" y="-29538"/>
                  <a:pt x="5897880" y="0"/>
                </a:cubicBezTo>
                <a:cubicBezTo>
                  <a:pt x="5898677" y="11634"/>
                  <a:pt x="5899083" y="16994"/>
                  <a:pt x="5897880" y="27432"/>
                </a:cubicBezTo>
                <a:cubicBezTo>
                  <a:pt x="5630425" y="7719"/>
                  <a:pt x="5532865" y="21388"/>
                  <a:pt x="5242560" y="27432"/>
                </a:cubicBezTo>
                <a:cubicBezTo>
                  <a:pt x="4952255" y="33476"/>
                  <a:pt x="4783060" y="14892"/>
                  <a:pt x="4646219" y="27432"/>
                </a:cubicBezTo>
                <a:cubicBezTo>
                  <a:pt x="4509378" y="39972"/>
                  <a:pt x="4163771" y="-4851"/>
                  <a:pt x="3872941" y="27432"/>
                </a:cubicBezTo>
                <a:cubicBezTo>
                  <a:pt x="3582111" y="59715"/>
                  <a:pt x="3362704" y="7742"/>
                  <a:pt x="3099664" y="27432"/>
                </a:cubicBezTo>
                <a:cubicBezTo>
                  <a:pt x="2836624" y="47122"/>
                  <a:pt x="2747441" y="28801"/>
                  <a:pt x="2562301" y="27432"/>
                </a:cubicBezTo>
                <a:cubicBezTo>
                  <a:pt x="2377161" y="26063"/>
                  <a:pt x="2104946" y="30879"/>
                  <a:pt x="1906981" y="27432"/>
                </a:cubicBezTo>
                <a:cubicBezTo>
                  <a:pt x="1709016" y="23985"/>
                  <a:pt x="1304654" y="6821"/>
                  <a:pt x="1133704" y="27432"/>
                </a:cubicBezTo>
                <a:cubicBezTo>
                  <a:pt x="962754" y="48043"/>
                  <a:pt x="457048" y="12129"/>
                  <a:pt x="0" y="27432"/>
                </a:cubicBezTo>
                <a:cubicBezTo>
                  <a:pt x="894" y="14250"/>
                  <a:pt x="667" y="11053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41275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3BEA983-EAAB-42FB-84E9-E77708168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5440680"/>
            <a:ext cx="3200400" cy="27432"/>
          </a:xfrm>
          <a:custGeom>
            <a:avLst/>
            <a:gdLst>
              <a:gd name="connsiteX0" fmla="*/ 0 w 3200400"/>
              <a:gd name="connsiteY0" fmla="*/ 0 h 27432"/>
              <a:gd name="connsiteX1" fmla="*/ 608076 w 3200400"/>
              <a:gd name="connsiteY1" fmla="*/ 0 h 27432"/>
              <a:gd name="connsiteX2" fmla="*/ 1248156 w 3200400"/>
              <a:gd name="connsiteY2" fmla="*/ 0 h 27432"/>
              <a:gd name="connsiteX3" fmla="*/ 1920240 w 3200400"/>
              <a:gd name="connsiteY3" fmla="*/ 0 h 27432"/>
              <a:gd name="connsiteX4" fmla="*/ 2592324 w 3200400"/>
              <a:gd name="connsiteY4" fmla="*/ 0 h 27432"/>
              <a:gd name="connsiteX5" fmla="*/ 3200400 w 3200400"/>
              <a:gd name="connsiteY5" fmla="*/ 0 h 27432"/>
              <a:gd name="connsiteX6" fmla="*/ 3200400 w 3200400"/>
              <a:gd name="connsiteY6" fmla="*/ 27432 h 27432"/>
              <a:gd name="connsiteX7" fmla="*/ 2496312 w 3200400"/>
              <a:gd name="connsiteY7" fmla="*/ 27432 h 27432"/>
              <a:gd name="connsiteX8" fmla="*/ 1792224 w 3200400"/>
              <a:gd name="connsiteY8" fmla="*/ 27432 h 27432"/>
              <a:gd name="connsiteX9" fmla="*/ 1152144 w 3200400"/>
              <a:gd name="connsiteY9" fmla="*/ 27432 h 27432"/>
              <a:gd name="connsiteX10" fmla="*/ 0 w 3200400"/>
              <a:gd name="connsiteY10" fmla="*/ 27432 h 27432"/>
              <a:gd name="connsiteX11" fmla="*/ 0 w 320040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00400" h="27432" fill="none" extrusionOk="0">
                <a:moveTo>
                  <a:pt x="0" y="0"/>
                </a:moveTo>
                <a:cubicBezTo>
                  <a:pt x="176560" y="-17034"/>
                  <a:pt x="345323" y="-28956"/>
                  <a:pt x="608076" y="0"/>
                </a:cubicBezTo>
                <a:cubicBezTo>
                  <a:pt x="870829" y="28956"/>
                  <a:pt x="955637" y="-27357"/>
                  <a:pt x="1248156" y="0"/>
                </a:cubicBezTo>
                <a:cubicBezTo>
                  <a:pt x="1540675" y="27357"/>
                  <a:pt x="1624069" y="30558"/>
                  <a:pt x="1920240" y="0"/>
                </a:cubicBezTo>
                <a:cubicBezTo>
                  <a:pt x="2216411" y="-30558"/>
                  <a:pt x="2344585" y="12271"/>
                  <a:pt x="2592324" y="0"/>
                </a:cubicBezTo>
                <a:cubicBezTo>
                  <a:pt x="2840063" y="-12271"/>
                  <a:pt x="2987913" y="7129"/>
                  <a:pt x="3200400" y="0"/>
                </a:cubicBezTo>
                <a:cubicBezTo>
                  <a:pt x="3199234" y="7395"/>
                  <a:pt x="3200445" y="21864"/>
                  <a:pt x="3200400" y="27432"/>
                </a:cubicBezTo>
                <a:cubicBezTo>
                  <a:pt x="2991642" y="45977"/>
                  <a:pt x="2778729" y="1200"/>
                  <a:pt x="2496312" y="27432"/>
                </a:cubicBezTo>
                <a:cubicBezTo>
                  <a:pt x="2213895" y="53664"/>
                  <a:pt x="2080041" y="8460"/>
                  <a:pt x="1792224" y="27432"/>
                </a:cubicBezTo>
                <a:cubicBezTo>
                  <a:pt x="1504407" y="46404"/>
                  <a:pt x="1357364" y="6320"/>
                  <a:pt x="1152144" y="27432"/>
                </a:cubicBezTo>
                <a:cubicBezTo>
                  <a:pt x="946924" y="48544"/>
                  <a:pt x="515176" y="6141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00400" h="27432" stroke="0" extrusionOk="0">
                <a:moveTo>
                  <a:pt x="0" y="0"/>
                </a:moveTo>
                <a:cubicBezTo>
                  <a:pt x="273892" y="-2049"/>
                  <a:pt x="368520" y="4190"/>
                  <a:pt x="608076" y="0"/>
                </a:cubicBezTo>
                <a:cubicBezTo>
                  <a:pt x="847632" y="-4190"/>
                  <a:pt x="971999" y="7437"/>
                  <a:pt x="1152144" y="0"/>
                </a:cubicBezTo>
                <a:cubicBezTo>
                  <a:pt x="1332289" y="-7437"/>
                  <a:pt x="1665848" y="24107"/>
                  <a:pt x="1856232" y="0"/>
                </a:cubicBezTo>
                <a:cubicBezTo>
                  <a:pt x="2046616" y="-24107"/>
                  <a:pt x="2167965" y="18079"/>
                  <a:pt x="2464308" y="0"/>
                </a:cubicBezTo>
                <a:cubicBezTo>
                  <a:pt x="2760651" y="-18079"/>
                  <a:pt x="2877599" y="28161"/>
                  <a:pt x="3200400" y="0"/>
                </a:cubicBezTo>
                <a:cubicBezTo>
                  <a:pt x="3200593" y="12649"/>
                  <a:pt x="3199412" y="17989"/>
                  <a:pt x="3200400" y="27432"/>
                </a:cubicBezTo>
                <a:cubicBezTo>
                  <a:pt x="2978255" y="22115"/>
                  <a:pt x="2854979" y="18349"/>
                  <a:pt x="2560320" y="27432"/>
                </a:cubicBezTo>
                <a:cubicBezTo>
                  <a:pt x="2265661" y="36515"/>
                  <a:pt x="2043241" y="2929"/>
                  <a:pt x="1856232" y="27432"/>
                </a:cubicBezTo>
                <a:cubicBezTo>
                  <a:pt x="1669223" y="51935"/>
                  <a:pt x="1428863" y="5228"/>
                  <a:pt x="1312164" y="27432"/>
                </a:cubicBezTo>
                <a:cubicBezTo>
                  <a:pt x="1195465" y="49636"/>
                  <a:pt x="838125" y="31438"/>
                  <a:pt x="672084" y="27432"/>
                </a:cubicBezTo>
                <a:cubicBezTo>
                  <a:pt x="506043" y="23426"/>
                  <a:pt x="200317" y="-1243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3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96A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BF7C-FF05-0C4A-93DC-1B6A76CE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PHASE Diagram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67A67D-FFD1-A6B4-204B-316A7149E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4925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46;p3">
            <a:extLst>
              <a:ext uri="{FF2B5EF4-FFF2-40B4-BE49-F238E27FC236}">
                <a16:creationId xmlns:a16="http://schemas.microsoft.com/office/drawing/2014/main" id="{C955E37E-42EA-444E-A02D-C9F8AFB2087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tretch/>
        </p:blipFill>
        <p:spPr>
          <a:xfrm>
            <a:off x="630936" y="3338352"/>
            <a:ext cx="10917936" cy="2651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602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8E7BC-9555-2547-805C-AFE3D62F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ENTITY RELATIONSHIP DIAGRAM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7F8BD1F3-EA9E-4522-E433-154671AF6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4654296" y="1386173"/>
            <a:ext cx="7214616" cy="405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2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796C2FE-1326-9243-82E1-3E69C908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0"/>
            <a:ext cx="1091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7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686DE-36F9-484A-9166-908ED27A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000"/>
              <a:t>Data implementation </a:t>
            </a:r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A8749A0D-2EBD-F4B7-8BAD-CD9BE8FA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265" y="591670"/>
            <a:ext cx="2688873" cy="2688873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0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9F435-4746-5E44-821E-39BE63568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639193"/>
            <a:ext cx="4067817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800" dirty="0"/>
            </a:br>
            <a:r>
              <a:rPr lang="en-US" sz="4800" dirty="0"/>
              <a:t>       Create Table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47DBE56-6EA0-50B8-F43E-4EB4C86B9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4063FB-16EB-E24B-9FC3-9D588E564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3255"/>
              </p:ext>
            </p:extLst>
          </p:nvPr>
        </p:nvGraphicFramePr>
        <p:xfrm>
          <a:off x="4654296" y="653128"/>
          <a:ext cx="7214616" cy="5524312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75000"/>
                    <a:lumOff val="25000"/>
                  </a:schemeClr>
                </a:solidFill>
              </a:tblPr>
              <a:tblGrid>
                <a:gridCol w="3345672">
                  <a:extLst>
                    <a:ext uri="{9D8B030D-6E8A-4147-A177-3AD203B41FA5}">
                      <a16:colId xmlns:a16="http://schemas.microsoft.com/office/drawing/2014/main" val="880350588"/>
                    </a:ext>
                  </a:extLst>
                </a:gridCol>
                <a:gridCol w="3868944">
                  <a:extLst>
                    <a:ext uri="{9D8B030D-6E8A-4147-A177-3AD203B41FA5}">
                      <a16:colId xmlns:a16="http://schemas.microsoft.com/office/drawing/2014/main" val="2092521487"/>
                    </a:ext>
                  </a:extLst>
                </a:gridCol>
              </a:tblGrid>
              <a:tr h="690539"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dbo.University</a:t>
                      </a:r>
                    </a:p>
                  </a:txBody>
                  <a:tcPr marL="196258" marR="15726" marT="150969" marB="150969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dbo.JobDescription</a:t>
                      </a:r>
                    </a:p>
                  </a:txBody>
                  <a:tcPr marL="196258" marR="15726" marT="150969" marB="150969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128910"/>
                  </a:ext>
                </a:extLst>
              </a:tr>
              <a:tr h="690539"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dbo.Users</a:t>
                      </a:r>
                    </a:p>
                  </a:txBody>
                  <a:tcPr marL="196258" marR="15726" marT="150969" marB="150969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dbo.Address</a:t>
                      </a:r>
                    </a:p>
                  </a:txBody>
                  <a:tcPr marL="196258" marR="15726" marT="150969" marB="150969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331254"/>
                  </a:ext>
                </a:extLst>
              </a:tr>
              <a:tr h="690539"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dbo.Roles</a:t>
                      </a:r>
                    </a:p>
                  </a:txBody>
                  <a:tcPr marL="196258" marR="15726" marT="150969" marB="150969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dbo.Employer</a:t>
                      </a:r>
                    </a:p>
                  </a:txBody>
                  <a:tcPr marL="196258" marR="15726" marT="150969" marB="150969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8160"/>
                  </a:ext>
                </a:extLst>
              </a:tr>
              <a:tr h="690539"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dbo.Permission</a:t>
                      </a:r>
                    </a:p>
                  </a:txBody>
                  <a:tcPr marL="196258" marR="15726" marT="150969" marB="150969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dbo.JobApplication</a:t>
                      </a:r>
                    </a:p>
                  </a:txBody>
                  <a:tcPr marL="196258" marR="15726" marT="150969" marB="150969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56509"/>
                  </a:ext>
                </a:extLst>
              </a:tr>
              <a:tr h="690539"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dbo.UserDetails</a:t>
                      </a:r>
                    </a:p>
                  </a:txBody>
                  <a:tcPr marL="196258" marR="15726" marT="150969" marB="150969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dbo.UserJobStatus</a:t>
                      </a:r>
                    </a:p>
                  </a:txBody>
                  <a:tcPr marL="196258" marR="15726" marT="150969" marB="150969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09230"/>
                  </a:ext>
                </a:extLst>
              </a:tr>
              <a:tr h="690539"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dbo.College</a:t>
                      </a:r>
                    </a:p>
                  </a:txBody>
                  <a:tcPr marL="196258" marR="15726" marT="150969" marB="150969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dbo.StudentEmployee</a:t>
                      </a:r>
                    </a:p>
                  </a:txBody>
                  <a:tcPr marL="196258" marR="15726" marT="150969" marB="150969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328257"/>
                  </a:ext>
                </a:extLst>
              </a:tr>
              <a:tr h="690539"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dbo.Department</a:t>
                      </a:r>
                    </a:p>
                  </a:txBody>
                  <a:tcPr marL="196258" marR="15726" marT="150969" marB="150969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dbo.Payroll</a:t>
                      </a:r>
                    </a:p>
                  </a:txBody>
                  <a:tcPr marL="196258" marR="15726" marT="150969" marB="150969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837091"/>
                  </a:ext>
                </a:extLst>
              </a:tr>
              <a:tr h="690539"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dbo.JobListing</a:t>
                      </a:r>
                    </a:p>
                  </a:txBody>
                  <a:tcPr marL="196258" marR="15726" marT="150969" marB="150969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dbo.Priority</a:t>
                      </a:r>
                    </a:p>
                  </a:txBody>
                  <a:tcPr marL="196258" marR="15726" marT="150969" marB="150969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762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96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0FBF2F5-7A10-544F-9C4B-E98BEC4B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14" b="-1"/>
          <a:stretch/>
        </p:blipFill>
        <p:spPr>
          <a:xfrm>
            <a:off x="89121" y="1451964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56EA016-10A0-CD49-AD86-5DE7CE9E9D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67" b="-1"/>
          <a:stretch/>
        </p:blipFill>
        <p:spPr>
          <a:xfrm>
            <a:off x="6138238" y="1441140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956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11671EB-9B2E-4E39-94FF-2BA8B0B45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2FC64A3-62BF-47FB-A545-7A43E365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6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rgbClr val="96A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1C3D0-A9FC-C648-A320-0DC40F90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86384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encryption for password</a:t>
            </a: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820B32-522D-9D4F-B462-F8636E95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139" y="2844753"/>
            <a:ext cx="8860307" cy="3852292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F94DCC1-D041-724A-A105-9D952FD1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926" y="143884"/>
            <a:ext cx="5303520" cy="24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2297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3491</TotalTime>
  <Words>540</Words>
  <Application>Microsoft Macintosh PowerPoint</Application>
  <PresentationFormat>Widescreen</PresentationFormat>
  <Paragraphs>93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The Hand Bold</vt:lpstr>
      <vt:lpstr>The Serif Hand Black</vt:lpstr>
      <vt:lpstr>SketchyVTI</vt:lpstr>
      <vt:lpstr>On-Campus Job Management System </vt:lpstr>
      <vt:lpstr>Why On-Campus Job Management System ?</vt:lpstr>
      <vt:lpstr>PHASE Diagram</vt:lpstr>
      <vt:lpstr>ENTITY RELATIONSHIP DIAGRAM</vt:lpstr>
      <vt:lpstr>PowerPoint Presentation</vt:lpstr>
      <vt:lpstr>Data implementation </vt:lpstr>
      <vt:lpstr>        Create Table</vt:lpstr>
      <vt:lpstr>PowerPoint Presentation</vt:lpstr>
      <vt:lpstr>Data encryption for password</vt:lpstr>
      <vt:lpstr>Computational column</vt:lpstr>
      <vt:lpstr>Functions/check constraint - 1</vt:lpstr>
      <vt:lpstr>Functions/check constraint - 2</vt:lpstr>
      <vt:lpstr>trigger</vt:lpstr>
      <vt:lpstr>Data implementation  view   1</vt:lpstr>
      <vt:lpstr>Data implementation – view   2</vt:lpstr>
      <vt:lpstr>Data implementation view  3</vt:lpstr>
      <vt:lpstr>Data visualization</vt:lpstr>
      <vt:lpstr>Number of Students Employed</vt:lpstr>
      <vt:lpstr>Number of Students UNEmployed</vt:lpstr>
      <vt:lpstr>Total jobs applied</vt:lpstr>
      <vt:lpstr>PowerPoint Presentation</vt:lpstr>
      <vt:lpstr>Wages distribution per job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On-Campus Job Management System </dc:title>
  <dc:creator>Konda, Sai Kiran Reddy (Cognizant)</dc:creator>
  <cp:lastModifiedBy>Konda, Sai Kiran Reddy (Cognizant)</cp:lastModifiedBy>
  <cp:revision>37</cp:revision>
  <dcterms:created xsi:type="dcterms:W3CDTF">2022-04-19T16:07:09Z</dcterms:created>
  <dcterms:modified xsi:type="dcterms:W3CDTF">2022-04-22T17:09:12Z</dcterms:modified>
</cp:coreProperties>
</file>